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3.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5"/>
  </p:notesMasterIdLst>
  <p:sldIdLst>
    <p:sldId id="256" r:id="rId2"/>
    <p:sldId id="257" r:id="rId3"/>
    <p:sldId id="258" r:id="rId4"/>
    <p:sldId id="259" r:id="rId5"/>
    <p:sldId id="260" r:id="rId6"/>
    <p:sldId id="261" r:id="rId7"/>
    <p:sldId id="262" r:id="rId8"/>
    <p:sldId id="270" r:id="rId9"/>
    <p:sldId id="271" r:id="rId10"/>
    <p:sldId id="274" r:id="rId11"/>
    <p:sldId id="276" r:id="rId12"/>
    <p:sldId id="278" r:id="rId13"/>
    <p:sldId id="282" r:id="rId14"/>
    <p:sldId id="283" r:id="rId15"/>
    <p:sldId id="284" r:id="rId16"/>
    <p:sldId id="285" r:id="rId17"/>
    <p:sldId id="286" r:id="rId18"/>
    <p:sldId id="287" r:id="rId19"/>
    <p:sldId id="309" r:id="rId20"/>
    <p:sldId id="310" r:id="rId21"/>
    <p:sldId id="311" r:id="rId22"/>
    <p:sldId id="312" r:id="rId23"/>
    <p:sldId id="290" r:id="rId24"/>
    <p:sldId id="294" r:id="rId25"/>
    <p:sldId id="291" r:id="rId26"/>
    <p:sldId id="301" r:id="rId27"/>
    <p:sldId id="302" r:id="rId28"/>
    <p:sldId id="303" r:id="rId29"/>
    <p:sldId id="304" r:id="rId30"/>
    <p:sldId id="305" r:id="rId31"/>
    <p:sldId id="306" r:id="rId32"/>
    <p:sldId id="307" r:id="rId33"/>
    <p:sldId id="308" r:id="rId34"/>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9" autoAdjust="0"/>
    <p:restoredTop sz="94671" autoAdjust="0"/>
  </p:normalViewPr>
  <p:slideViewPr>
    <p:cSldViewPr>
      <p:cViewPr varScale="1">
        <p:scale>
          <a:sx n="103" d="100"/>
          <a:sy n="103" d="100"/>
        </p:scale>
        <p:origin x="-1134"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D909BFE-D7A2-44D2-957E-3367D0082F34}" type="datetimeFigureOut">
              <a:rPr lang="de-DE" smtClean="0"/>
              <a:pPr/>
              <a:t>08.10.2014</a:t>
            </a:fld>
            <a:endParaRPr lang="de-DE"/>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0C3F1DE-0015-45E8-84F8-70072E9D0F72}" type="slidenum">
              <a:rPr lang="de-DE" smtClean="0"/>
              <a:pPr/>
              <a:t>‹N°›</a:t>
            </a:fld>
            <a:endParaRPr lang="de-DE"/>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de-DE" dirty="0"/>
          </a:p>
        </p:txBody>
      </p:sp>
      <p:sp>
        <p:nvSpPr>
          <p:cNvPr id="4" name="Espace réservé du numéro de diapositive 3"/>
          <p:cNvSpPr>
            <a:spLocks noGrp="1"/>
          </p:cNvSpPr>
          <p:nvPr>
            <p:ph type="sldNum" sz="quarter" idx="10"/>
          </p:nvPr>
        </p:nvSpPr>
        <p:spPr/>
        <p:txBody>
          <a:bodyPr/>
          <a:lstStyle/>
          <a:p>
            <a:fld id="{10C3F1DE-0015-45E8-84F8-70072E9D0F72}" type="slidenum">
              <a:rPr lang="de-DE" smtClean="0"/>
              <a:pPr/>
              <a:t>6</a:t>
            </a:fld>
            <a:endParaRPr lang="de-D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bg>
      <p:bgRef idx="1002">
        <a:schemeClr val="bg2"/>
      </p:bgRef>
    </p:bg>
    <p:spTree>
      <p:nvGrpSpPr>
        <p:cNvPr id="1" name=""/>
        <p:cNvGrpSpPr/>
        <p:nvPr/>
      </p:nvGrpSpPr>
      <p:grpSpPr>
        <a:xfrm>
          <a:off x="0" y="0"/>
          <a:ext cx="0" cy="0"/>
          <a:chOff x="0" y="0"/>
          <a:chExt cx="0" cy="0"/>
        </a:xfrm>
      </p:grpSpPr>
      <p:sp>
        <p:nvSpPr>
          <p:cNvPr id="9" name="Titr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fr-FR" smtClean="0"/>
              <a:t>Cliquez pour modifier le style du titre</a:t>
            </a:r>
            <a:endParaRPr kumimoji="0" lang="en-US"/>
          </a:p>
        </p:txBody>
      </p:sp>
      <p:sp>
        <p:nvSpPr>
          <p:cNvPr id="17" name="Sous-titr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smtClean="0"/>
              <a:t>Cliquez pour modifier le style des sous-titres du masque</a:t>
            </a:r>
            <a:endParaRPr kumimoji="0" lang="en-US"/>
          </a:p>
        </p:txBody>
      </p:sp>
      <p:sp>
        <p:nvSpPr>
          <p:cNvPr id="30" name="Espace réservé de la date 29"/>
          <p:cNvSpPr>
            <a:spLocks noGrp="1"/>
          </p:cNvSpPr>
          <p:nvPr>
            <p:ph type="dt" sz="half" idx="10"/>
          </p:nvPr>
        </p:nvSpPr>
        <p:spPr/>
        <p:txBody>
          <a:bodyPr/>
          <a:lstStyle/>
          <a:p>
            <a:fld id="{D831C2FD-A9C6-4C05-9678-9397CB875A0F}" type="datetimeFigureOut">
              <a:rPr lang="de-DE" smtClean="0"/>
              <a:pPr/>
              <a:t>08.10.2014</a:t>
            </a:fld>
            <a:endParaRPr lang="de-DE"/>
          </a:p>
        </p:txBody>
      </p:sp>
      <p:sp>
        <p:nvSpPr>
          <p:cNvPr id="19" name="Espace réservé du pied de page 18"/>
          <p:cNvSpPr>
            <a:spLocks noGrp="1"/>
          </p:cNvSpPr>
          <p:nvPr>
            <p:ph type="ftr" sz="quarter" idx="11"/>
          </p:nvPr>
        </p:nvSpPr>
        <p:spPr/>
        <p:txBody>
          <a:bodyPr/>
          <a:lstStyle/>
          <a:p>
            <a:endParaRPr lang="de-DE"/>
          </a:p>
        </p:txBody>
      </p:sp>
      <p:sp>
        <p:nvSpPr>
          <p:cNvPr id="27" name="Espace réservé du numéro de diapositive 26"/>
          <p:cNvSpPr>
            <a:spLocks noGrp="1"/>
          </p:cNvSpPr>
          <p:nvPr>
            <p:ph type="sldNum" sz="quarter" idx="12"/>
          </p:nvPr>
        </p:nvSpPr>
        <p:spPr/>
        <p:txBody>
          <a:bodyPr/>
          <a:lstStyle/>
          <a:p>
            <a:fld id="{EFE1E016-C0DE-43C2-ABD3-81467C442392}" type="slidenum">
              <a:rPr lang="de-DE" smtClean="0"/>
              <a:pPr/>
              <a:t>‹N°›</a:t>
            </a:fld>
            <a:endParaRPr lang="de-DE"/>
          </a:p>
        </p:txBody>
      </p:sp>
    </p:spTree>
  </p:cSld>
  <p:clrMapOvr>
    <a:overrideClrMapping bg1="dk1" tx1="lt1" bg2="dk2" tx2="lt2" accent1="accent1" accent2="accent2" accent3="accent3" accent4="accent4" accent5="accent5" accent6="accent6" hlink="hlink" folHlink="folHlink"/>
  </p:clrMapOvr>
  <p:transition spd="slow">
    <p:split orient="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D831C2FD-A9C6-4C05-9678-9397CB875A0F}" type="datetimeFigureOut">
              <a:rPr lang="de-DE" smtClean="0"/>
              <a:pPr/>
              <a:t>08.10.2014</a:t>
            </a:fld>
            <a:endParaRPr lang="de-DE"/>
          </a:p>
        </p:txBody>
      </p:sp>
      <p:sp>
        <p:nvSpPr>
          <p:cNvPr id="5" name="Espace réservé du pied de page 4"/>
          <p:cNvSpPr>
            <a:spLocks noGrp="1"/>
          </p:cNvSpPr>
          <p:nvPr>
            <p:ph type="ftr" sz="quarter" idx="11"/>
          </p:nvPr>
        </p:nvSpPr>
        <p:spPr/>
        <p:txBody>
          <a:bodyPr/>
          <a:lstStyle/>
          <a:p>
            <a:endParaRPr lang="de-DE"/>
          </a:p>
        </p:txBody>
      </p:sp>
      <p:sp>
        <p:nvSpPr>
          <p:cNvPr id="6" name="Espace réservé du numéro de diapositive 5"/>
          <p:cNvSpPr>
            <a:spLocks noGrp="1"/>
          </p:cNvSpPr>
          <p:nvPr>
            <p:ph type="sldNum" sz="quarter" idx="12"/>
          </p:nvPr>
        </p:nvSpPr>
        <p:spPr/>
        <p:txBody>
          <a:bodyPr/>
          <a:lstStyle/>
          <a:p>
            <a:fld id="{EFE1E016-C0DE-43C2-ABD3-81467C442392}" type="slidenum">
              <a:rPr lang="de-DE" smtClean="0"/>
              <a:pPr/>
              <a:t>‹N°›</a:t>
            </a:fld>
            <a:endParaRPr lang="de-DE"/>
          </a:p>
        </p:txBody>
      </p:sp>
    </p:spTree>
  </p:cSld>
  <p:clrMapOvr>
    <a:masterClrMapping/>
  </p:clrMapOvr>
  <p:transition spd="slow">
    <p:split orient="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914401"/>
            <a:ext cx="2057400" cy="5211763"/>
          </a:xfrm>
        </p:spPr>
        <p:txBody>
          <a:bodyPr vert="eaVert"/>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a:xfrm>
            <a:off x="457200" y="914401"/>
            <a:ext cx="6019800" cy="5211763"/>
          </a:xfrm>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D831C2FD-A9C6-4C05-9678-9397CB875A0F}" type="datetimeFigureOut">
              <a:rPr lang="de-DE" smtClean="0"/>
              <a:pPr/>
              <a:t>08.10.2014</a:t>
            </a:fld>
            <a:endParaRPr lang="de-DE"/>
          </a:p>
        </p:txBody>
      </p:sp>
      <p:sp>
        <p:nvSpPr>
          <p:cNvPr id="5" name="Espace réservé du pied de page 4"/>
          <p:cNvSpPr>
            <a:spLocks noGrp="1"/>
          </p:cNvSpPr>
          <p:nvPr>
            <p:ph type="ftr" sz="quarter" idx="11"/>
          </p:nvPr>
        </p:nvSpPr>
        <p:spPr/>
        <p:txBody>
          <a:bodyPr/>
          <a:lstStyle/>
          <a:p>
            <a:endParaRPr lang="de-DE"/>
          </a:p>
        </p:txBody>
      </p:sp>
      <p:sp>
        <p:nvSpPr>
          <p:cNvPr id="6" name="Espace réservé du numéro de diapositive 5"/>
          <p:cNvSpPr>
            <a:spLocks noGrp="1"/>
          </p:cNvSpPr>
          <p:nvPr>
            <p:ph type="sldNum" sz="quarter" idx="12"/>
          </p:nvPr>
        </p:nvSpPr>
        <p:spPr/>
        <p:txBody>
          <a:bodyPr/>
          <a:lstStyle/>
          <a:p>
            <a:fld id="{EFE1E016-C0DE-43C2-ABD3-81467C442392}" type="slidenum">
              <a:rPr lang="de-DE" smtClean="0"/>
              <a:pPr/>
              <a:t>‹N°›</a:t>
            </a:fld>
            <a:endParaRPr lang="de-DE"/>
          </a:p>
        </p:txBody>
      </p:sp>
    </p:spTree>
  </p:cSld>
  <p:clrMapOvr>
    <a:masterClrMapping/>
  </p:clrMapOvr>
  <p:transition spd="slow">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3" name="Espace réservé du contenu 2"/>
          <p:cNvSpPr>
            <a:spLocks noGrp="1"/>
          </p:cNvSpPr>
          <p:nvPr>
            <p:ph idx="1"/>
          </p:nvPr>
        </p:nvSpPr>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D831C2FD-A9C6-4C05-9678-9397CB875A0F}" type="datetimeFigureOut">
              <a:rPr lang="de-DE" smtClean="0"/>
              <a:pPr/>
              <a:t>08.10.2014</a:t>
            </a:fld>
            <a:endParaRPr lang="de-DE"/>
          </a:p>
        </p:txBody>
      </p:sp>
      <p:sp>
        <p:nvSpPr>
          <p:cNvPr id="5" name="Espace réservé du pied de page 4"/>
          <p:cNvSpPr>
            <a:spLocks noGrp="1"/>
          </p:cNvSpPr>
          <p:nvPr>
            <p:ph type="ftr" sz="quarter" idx="11"/>
          </p:nvPr>
        </p:nvSpPr>
        <p:spPr/>
        <p:txBody>
          <a:bodyPr/>
          <a:lstStyle/>
          <a:p>
            <a:endParaRPr lang="de-DE"/>
          </a:p>
        </p:txBody>
      </p:sp>
      <p:sp>
        <p:nvSpPr>
          <p:cNvPr id="6" name="Espace réservé du numéro de diapositive 5"/>
          <p:cNvSpPr>
            <a:spLocks noGrp="1"/>
          </p:cNvSpPr>
          <p:nvPr>
            <p:ph type="sldNum" sz="quarter" idx="12"/>
          </p:nvPr>
        </p:nvSpPr>
        <p:spPr/>
        <p:txBody>
          <a:bodyPr/>
          <a:lstStyle/>
          <a:p>
            <a:fld id="{EFE1E016-C0DE-43C2-ABD3-81467C442392}" type="slidenum">
              <a:rPr lang="de-DE" smtClean="0"/>
              <a:pPr/>
              <a:t>‹N°›</a:t>
            </a:fld>
            <a:endParaRPr lang="de-DE"/>
          </a:p>
        </p:txBody>
      </p:sp>
    </p:spTree>
  </p:cSld>
  <p:clrMapOvr>
    <a:masterClrMapping/>
  </p:clrMapOvr>
  <p:transition spd="slow">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bg>
      <p:bgRef idx="1002">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smtClean="0"/>
              <a:t>Cliquez pour modifier les styles du texte du masque</a:t>
            </a:r>
          </a:p>
        </p:txBody>
      </p:sp>
      <p:sp>
        <p:nvSpPr>
          <p:cNvPr id="4" name="Espace réservé de la date 3"/>
          <p:cNvSpPr>
            <a:spLocks noGrp="1"/>
          </p:cNvSpPr>
          <p:nvPr>
            <p:ph type="dt" sz="half" idx="10"/>
          </p:nvPr>
        </p:nvSpPr>
        <p:spPr/>
        <p:txBody>
          <a:bodyPr/>
          <a:lstStyle/>
          <a:p>
            <a:fld id="{D831C2FD-A9C6-4C05-9678-9397CB875A0F}" type="datetimeFigureOut">
              <a:rPr lang="de-DE" smtClean="0"/>
              <a:pPr/>
              <a:t>08.10.2014</a:t>
            </a:fld>
            <a:endParaRPr lang="de-DE"/>
          </a:p>
        </p:txBody>
      </p:sp>
      <p:sp>
        <p:nvSpPr>
          <p:cNvPr id="5" name="Espace réservé du pied de page 4"/>
          <p:cNvSpPr>
            <a:spLocks noGrp="1"/>
          </p:cNvSpPr>
          <p:nvPr>
            <p:ph type="ftr" sz="quarter" idx="11"/>
          </p:nvPr>
        </p:nvSpPr>
        <p:spPr/>
        <p:txBody>
          <a:bodyPr/>
          <a:lstStyle/>
          <a:p>
            <a:endParaRPr lang="de-DE"/>
          </a:p>
        </p:txBody>
      </p:sp>
      <p:sp>
        <p:nvSpPr>
          <p:cNvPr id="6" name="Espace réservé du numéro de diapositive 5"/>
          <p:cNvSpPr>
            <a:spLocks noGrp="1"/>
          </p:cNvSpPr>
          <p:nvPr>
            <p:ph type="sldNum" sz="quarter" idx="12"/>
          </p:nvPr>
        </p:nvSpPr>
        <p:spPr/>
        <p:txBody>
          <a:bodyPr/>
          <a:lstStyle/>
          <a:p>
            <a:fld id="{EFE1E016-C0DE-43C2-ABD3-81467C442392}" type="slidenum">
              <a:rPr lang="de-DE" smtClean="0"/>
              <a:pPr/>
              <a:t>‹N°›</a:t>
            </a:fld>
            <a:endParaRPr lang="de-DE"/>
          </a:p>
        </p:txBody>
      </p:sp>
    </p:spTree>
  </p:cSld>
  <p:clrMapOvr>
    <a:overrideClrMapping bg1="dk1" tx1="lt1" bg2="dk2" tx2="lt2" accent1="accent1" accent2="accent2" accent3="accent3" accent4="accent4" accent5="accent5" accent6="accent6" hlink="hlink" folHlink="folHlink"/>
  </p:clrMapOvr>
  <p:transition spd="slow">
    <p:split orient="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229600" cy="1143000"/>
          </a:xfrm>
        </p:spPr>
        <p:txBody>
          <a:bodyPr/>
          <a:lstStyle/>
          <a:p>
            <a:r>
              <a:rPr kumimoji="0" lang="fr-FR" smtClean="0"/>
              <a:t>Cliquez pour modifier le style du titre</a:t>
            </a:r>
            <a:endParaRPr kumimoji="0" lang="en-US"/>
          </a:p>
        </p:txBody>
      </p:sp>
      <p:sp>
        <p:nvSpPr>
          <p:cNvPr id="3" name="Espace réservé du contenu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u contenu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p>
            <a:fld id="{D831C2FD-A9C6-4C05-9678-9397CB875A0F}" type="datetimeFigureOut">
              <a:rPr lang="de-DE" smtClean="0"/>
              <a:pPr/>
              <a:t>08.10.2014</a:t>
            </a:fld>
            <a:endParaRPr lang="de-DE"/>
          </a:p>
        </p:txBody>
      </p:sp>
      <p:sp>
        <p:nvSpPr>
          <p:cNvPr id="6" name="Espace réservé du pied de page 5"/>
          <p:cNvSpPr>
            <a:spLocks noGrp="1"/>
          </p:cNvSpPr>
          <p:nvPr>
            <p:ph type="ftr" sz="quarter" idx="11"/>
          </p:nvPr>
        </p:nvSpPr>
        <p:spPr/>
        <p:txBody>
          <a:bodyPr/>
          <a:lstStyle/>
          <a:p>
            <a:endParaRPr lang="de-DE"/>
          </a:p>
        </p:txBody>
      </p:sp>
      <p:sp>
        <p:nvSpPr>
          <p:cNvPr id="7" name="Espace réservé du numéro de diapositive 6"/>
          <p:cNvSpPr>
            <a:spLocks noGrp="1"/>
          </p:cNvSpPr>
          <p:nvPr>
            <p:ph type="sldNum" sz="quarter" idx="12"/>
          </p:nvPr>
        </p:nvSpPr>
        <p:spPr/>
        <p:txBody>
          <a:bodyPr/>
          <a:lstStyle/>
          <a:p>
            <a:fld id="{EFE1E016-C0DE-43C2-ABD3-81467C442392}" type="slidenum">
              <a:rPr lang="de-DE" smtClean="0"/>
              <a:pPr/>
              <a:t>‹N°›</a:t>
            </a:fld>
            <a:endParaRPr lang="de-DE"/>
          </a:p>
        </p:txBody>
      </p:sp>
    </p:spTree>
  </p:cSld>
  <p:clrMapOvr>
    <a:masterClrMapping/>
  </p:clrMapOvr>
  <p:transition spd="slow">
    <p:split orient="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229600" cy="1143000"/>
          </a:xfrm>
        </p:spPr>
        <p:txBody>
          <a:bodyPr tIns="45720" anchor="b"/>
          <a:lstStyle>
            <a:lvl1pPr>
              <a:defRPr/>
            </a:lvl1pPr>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Cliquez pour modifier les styles du texte du masque</a:t>
            </a:r>
          </a:p>
        </p:txBody>
      </p:sp>
      <p:sp>
        <p:nvSpPr>
          <p:cNvPr id="4" name="Espace réservé du texte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Cliquez pour modifier les styles du texte du masque</a:t>
            </a:r>
          </a:p>
        </p:txBody>
      </p:sp>
      <p:sp>
        <p:nvSpPr>
          <p:cNvPr id="5" name="Espace réservé du contenu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6" name="Espace réservé du contenu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7" name="Espace réservé de la date 6"/>
          <p:cNvSpPr>
            <a:spLocks noGrp="1"/>
          </p:cNvSpPr>
          <p:nvPr>
            <p:ph type="dt" sz="half" idx="10"/>
          </p:nvPr>
        </p:nvSpPr>
        <p:spPr/>
        <p:txBody>
          <a:bodyPr/>
          <a:lstStyle/>
          <a:p>
            <a:fld id="{D831C2FD-A9C6-4C05-9678-9397CB875A0F}" type="datetimeFigureOut">
              <a:rPr lang="de-DE" smtClean="0"/>
              <a:pPr/>
              <a:t>08.10.2014</a:t>
            </a:fld>
            <a:endParaRPr lang="de-DE"/>
          </a:p>
        </p:txBody>
      </p:sp>
      <p:sp>
        <p:nvSpPr>
          <p:cNvPr id="8" name="Espace réservé du pied de page 7"/>
          <p:cNvSpPr>
            <a:spLocks noGrp="1"/>
          </p:cNvSpPr>
          <p:nvPr>
            <p:ph type="ftr" sz="quarter" idx="11"/>
          </p:nvPr>
        </p:nvSpPr>
        <p:spPr/>
        <p:txBody>
          <a:bodyPr/>
          <a:lstStyle/>
          <a:p>
            <a:endParaRPr lang="de-DE"/>
          </a:p>
        </p:txBody>
      </p:sp>
      <p:sp>
        <p:nvSpPr>
          <p:cNvPr id="9" name="Espace réservé du numéro de diapositive 8"/>
          <p:cNvSpPr>
            <a:spLocks noGrp="1"/>
          </p:cNvSpPr>
          <p:nvPr>
            <p:ph type="sldNum" sz="quarter" idx="12"/>
          </p:nvPr>
        </p:nvSpPr>
        <p:spPr/>
        <p:txBody>
          <a:bodyPr/>
          <a:lstStyle/>
          <a:p>
            <a:fld id="{EFE1E016-C0DE-43C2-ABD3-81467C442392}" type="slidenum">
              <a:rPr lang="de-DE" smtClean="0"/>
              <a:pPr/>
              <a:t>‹N°›</a:t>
            </a:fld>
            <a:endParaRPr lang="de-DE"/>
          </a:p>
        </p:txBody>
      </p:sp>
    </p:spTree>
  </p:cSld>
  <p:clrMapOvr>
    <a:masterClrMapping/>
  </p:clrMapOvr>
  <p:transition spd="slow">
    <p:split orient="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fr-FR" smtClean="0"/>
              <a:t>Cliquez pour modifier le style du titre</a:t>
            </a:r>
            <a:endParaRPr kumimoji="0" lang="en-US"/>
          </a:p>
        </p:txBody>
      </p:sp>
      <p:sp>
        <p:nvSpPr>
          <p:cNvPr id="3" name="Espace réservé de la date 2"/>
          <p:cNvSpPr>
            <a:spLocks noGrp="1"/>
          </p:cNvSpPr>
          <p:nvPr>
            <p:ph type="dt" sz="half" idx="10"/>
          </p:nvPr>
        </p:nvSpPr>
        <p:spPr/>
        <p:txBody>
          <a:bodyPr/>
          <a:lstStyle/>
          <a:p>
            <a:fld id="{D831C2FD-A9C6-4C05-9678-9397CB875A0F}" type="datetimeFigureOut">
              <a:rPr lang="de-DE" smtClean="0"/>
              <a:pPr/>
              <a:t>08.10.2014</a:t>
            </a:fld>
            <a:endParaRPr lang="de-DE"/>
          </a:p>
        </p:txBody>
      </p:sp>
      <p:sp>
        <p:nvSpPr>
          <p:cNvPr id="4" name="Espace réservé du pied de page 3"/>
          <p:cNvSpPr>
            <a:spLocks noGrp="1"/>
          </p:cNvSpPr>
          <p:nvPr>
            <p:ph type="ftr" sz="quarter" idx="11"/>
          </p:nvPr>
        </p:nvSpPr>
        <p:spPr/>
        <p:txBody>
          <a:bodyPr/>
          <a:lstStyle/>
          <a:p>
            <a:endParaRPr lang="de-DE"/>
          </a:p>
        </p:txBody>
      </p:sp>
      <p:sp>
        <p:nvSpPr>
          <p:cNvPr id="5" name="Espace réservé du numéro de diapositive 4"/>
          <p:cNvSpPr>
            <a:spLocks noGrp="1"/>
          </p:cNvSpPr>
          <p:nvPr>
            <p:ph type="sldNum" sz="quarter" idx="12"/>
          </p:nvPr>
        </p:nvSpPr>
        <p:spPr/>
        <p:txBody>
          <a:bodyPr/>
          <a:lstStyle/>
          <a:p>
            <a:fld id="{EFE1E016-C0DE-43C2-ABD3-81467C442392}" type="slidenum">
              <a:rPr lang="de-DE" smtClean="0"/>
              <a:pPr/>
              <a:t>‹N°›</a:t>
            </a:fld>
            <a:endParaRPr lang="de-DE"/>
          </a:p>
        </p:txBody>
      </p:sp>
    </p:spTree>
  </p:cSld>
  <p:clrMapOvr>
    <a:masterClrMapping/>
  </p:clrMapOvr>
  <p:transition spd="slow">
    <p:split orient="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D831C2FD-A9C6-4C05-9678-9397CB875A0F}" type="datetimeFigureOut">
              <a:rPr lang="de-DE" smtClean="0"/>
              <a:pPr/>
              <a:t>08.10.2014</a:t>
            </a:fld>
            <a:endParaRPr lang="de-DE"/>
          </a:p>
        </p:txBody>
      </p:sp>
      <p:sp>
        <p:nvSpPr>
          <p:cNvPr id="3" name="Espace réservé du pied de page 2"/>
          <p:cNvSpPr>
            <a:spLocks noGrp="1"/>
          </p:cNvSpPr>
          <p:nvPr>
            <p:ph type="ftr" sz="quarter" idx="11"/>
          </p:nvPr>
        </p:nvSpPr>
        <p:spPr/>
        <p:txBody>
          <a:bodyPr/>
          <a:lstStyle/>
          <a:p>
            <a:endParaRPr lang="de-DE"/>
          </a:p>
        </p:txBody>
      </p:sp>
      <p:sp>
        <p:nvSpPr>
          <p:cNvPr id="4" name="Espace réservé du numéro de diapositive 3"/>
          <p:cNvSpPr>
            <a:spLocks noGrp="1"/>
          </p:cNvSpPr>
          <p:nvPr>
            <p:ph type="sldNum" sz="quarter" idx="12"/>
          </p:nvPr>
        </p:nvSpPr>
        <p:spPr/>
        <p:txBody>
          <a:bodyPr/>
          <a:lstStyle/>
          <a:p>
            <a:fld id="{EFE1E016-C0DE-43C2-ABD3-81467C442392}" type="slidenum">
              <a:rPr lang="de-DE" smtClean="0"/>
              <a:pPr/>
              <a:t>‹N°›</a:t>
            </a:fld>
            <a:endParaRPr lang="de-DE"/>
          </a:p>
        </p:txBody>
      </p:sp>
    </p:spTree>
  </p:cSld>
  <p:clrMapOvr>
    <a:masterClrMapping/>
  </p:clrMapOvr>
  <p:transition spd="slow">
    <p:split orient="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fr-FR" smtClean="0"/>
              <a:t>Cliquez pour modifier le style du titre</a:t>
            </a:r>
            <a:endParaRPr kumimoji="0" lang="en-US"/>
          </a:p>
        </p:txBody>
      </p:sp>
      <p:sp>
        <p:nvSpPr>
          <p:cNvPr id="3" name="Espace réservé du texte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fr-FR" smtClean="0"/>
              <a:t>Cliquez pour modifier les styles du texte du masque</a:t>
            </a:r>
          </a:p>
        </p:txBody>
      </p:sp>
      <p:sp>
        <p:nvSpPr>
          <p:cNvPr id="4" name="Espace réservé du contenu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p>
            <a:fld id="{D831C2FD-A9C6-4C05-9678-9397CB875A0F}" type="datetimeFigureOut">
              <a:rPr lang="de-DE" smtClean="0"/>
              <a:pPr/>
              <a:t>08.10.2014</a:t>
            </a:fld>
            <a:endParaRPr lang="de-DE"/>
          </a:p>
        </p:txBody>
      </p:sp>
      <p:sp>
        <p:nvSpPr>
          <p:cNvPr id="6" name="Espace réservé du pied de page 5"/>
          <p:cNvSpPr>
            <a:spLocks noGrp="1"/>
          </p:cNvSpPr>
          <p:nvPr>
            <p:ph type="ftr" sz="quarter" idx="11"/>
          </p:nvPr>
        </p:nvSpPr>
        <p:spPr/>
        <p:txBody>
          <a:bodyPr/>
          <a:lstStyle/>
          <a:p>
            <a:endParaRPr lang="de-DE"/>
          </a:p>
        </p:txBody>
      </p:sp>
      <p:sp>
        <p:nvSpPr>
          <p:cNvPr id="7" name="Espace réservé du numéro de diapositive 6"/>
          <p:cNvSpPr>
            <a:spLocks noGrp="1"/>
          </p:cNvSpPr>
          <p:nvPr>
            <p:ph type="sldNum" sz="quarter" idx="12"/>
          </p:nvPr>
        </p:nvSpPr>
        <p:spPr/>
        <p:txBody>
          <a:bodyPr/>
          <a:lstStyle/>
          <a:p>
            <a:fld id="{EFE1E016-C0DE-43C2-ABD3-81467C442392}" type="slidenum">
              <a:rPr lang="de-DE" smtClean="0"/>
              <a:pPr/>
              <a:t>‹N°›</a:t>
            </a:fld>
            <a:endParaRPr lang="de-DE"/>
          </a:p>
        </p:txBody>
      </p:sp>
    </p:spTree>
  </p:cSld>
  <p:clrMapOvr>
    <a:masterClrMapping/>
  </p:clrMapOvr>
  <p:transition spd="slow">
    <p:split orient="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9" name="Rogner et arrondir un rectangle à un seul coin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Triangle rect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r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fr-FR" smtClean="0"/>
              <a:t>Cliquez pour modifier le style du titre</a:t>
            </a:r>
            <a:endParaRPr kumimoji="0" lang="en-US"/>
          </a:p>
        </p:txBody>
      </p:sp>
      <p:sp>
        <p:nvSpPr>
          <p:cNvPr id="4" name="Espace réservé du texte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fr-FR" smtClean="0"/>
              <a:t>Cliquez pour modifier les styles du texte du masque</a:t>
            </a:r>
          </a:p>
        </p:txBody>
      </p:sp>
      <p:sp>
        <p:nvSpPr>
          <p:cNvPr id="5" name="Espace réservé de la date 4"/>
          <p:cNvSpPr>
            <a:spLocks noGrp="1"/>
          </p:cNvSpPr>
          <p:nvPr>
            <p:ph type="dt" sz="half" idx="10"/>
          </p:nvPr>
        </p:nvSpPr>
        <p:spPr/>
        <p:txBody>
          <a:bodyPr/>
          <a:lstStyle/>
          <a:p>
            <a:fld id="{D831C2FD-A9C6-4C05-9678-9397CB875A0F}" type="datetimeFigureOut">
              <a:rPr lang="de-DE" smtClean="0"/>
              <a:pPr/>
              <a:t>08.10.2014</a:t>
            </a:fld>
            <a:endParaRPr lang="de-DE"/>
          </a:p>
        </p:txBody>
      </p:sp>
      <p:sp>
        <p:nvSpPr>
          <p:cNvPr id="6" name="Espace réservé du pied de page 5"/>
          <p:cNvSpPr>
            <a:spLocks noGrp="1"/>
          </p:cNvSpPr>
          <p:nvPr>
            <p:ph type="ftr" sz="quarter" idx="11"/>
          </p:nvPr>
        </p:nvSpPr>
        <p:spPr/>
        <p:txBody>
          <a:bodyPr/>
          <a:lstStyle/>
          <a:p>
            <a:endParaRPr lang="de-DE"/>
          </a:p>
        </p:txBody>
      </p:sp>
      <p:sp>
        <p:nvSpPr>
          <p:cNvPr id="7" name="Espace réservé du numéro de diapositive 6"/>
          <p:cNvSpPr>
            <a:spLocks noGrp="1"/>
          </p:cNvSpPr>
          <p:nvPr>
            <p:ph type="sldNum" sz="quarter" idx="12"/>
          </p:nvPr>
        </p:nvSpPr>
        <p:spPr>
          <a:xfrm>
            <a:off x="8077200" y="6356350"/>
            <a:ext cx="609600" cy="365125"/>
          </a:xfrm>
        </p:spPr>
        <p:txBody>
          <a:bodyPr/>
          <a:lstStyle/>
          <a:p>
            <a:fld id="{EFE1E016-C0DE-43C2-ABD3-81467C442392}" type="slidenum">
              <a:rPr lang="de-DE" smtClean="0"/>
              <a:pPr/>
              <a:t>‹N°›</a:t>
            </a:fld>
            <a:endParaRPr lang="de-DE"/>
          </a:p>
        </p:txBody>
      </p:sp>
      <p:sp>
        <p:nvSpPr>
          <p:cNvPr id="3" name="Espace réservé pour une image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fr-FR" smtClean="0"/>
              <a:t>Cliquez sur l'icône pour ajouter une image</a:t>
            </a:r>
            <a:endParaRPr kumimoji="0" lang="en-US" dirty="0"/>
          </a:p>
        </p:txBody>
      </p:sp>
      <p:sp>
        <p:nvSpPr>
          <p:cNvPr id="10" name="Forme libre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orme libre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transition spd="slow">
    <p:split orient="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orme libre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orme libre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Espace réservé du titre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fr-FR" smtClean="0"/>
              <a:t>Cliquez pour modifier le style du titre</a:t>
            </a:r>
            <a:endParaRPr kumimoji="0" lang="en-US"/>
          </a:p>
        </p:txBody>
      </p:sp>
      <p:sp>
        <p:nvSpPr>
          <p:cNvPr id="30" name="Espace réservé du texte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fr-FR" smtClean="0"/>
              <a:t>Cliquez pour modifier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10" name="Espace réservé de la date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D831C2FD-A9C6-4C05-9678-9397CB875A0F}" type="datetimeFigureOut">
              <a:rPr lang="de-DE" smtClean="0"/>
              <a:pPr/>
              <a:t>08.10.2014</a:t>
            </a:fld>
            <a:endParaRPr lang="de-DE"/>
          </a:p>
        </p:txBody>
      </p:sp>
      <p:sp>
        <p:nvSpPr>
          <p:cNvPr id="22" name="Espace réservé du pied de page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de-DE"/>
          </a:p>
        </p:txBody>
      </p:sp>
      <p:sp>
        <p:nvSpPr>
          <p:cNvPr id="18" name="Espace réservé du numéro de diapositive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EFE1E016-C0DE-43C2-ABD3-81467C442392}" type="slidenum">
              <a:rPr lang="de-DE" smtClean="0"/>
              <a:pPr/>
              <a:t>‹N°›</a:t>
            </a:fld>
            <a:endParaRPr lang="de-DE"/>
          </a:p>
        </p:txBody>
      </p:sp>
      <p:grpSp>
        <p:nvGrpSpPr>
          <p:cNvPr id="2" name="Groupe 1"/>
          <p:cNvGrpSpPr/>
          <p:nvPr/>
        </p:nvGrpSpPr>
        <p:grpSpPr>
          <a:xfrm>
            <a:off x="-19017" y="202408"/>
            <a:ext cx="9180548" cy="649224"/>
            <a:chOff x="-19045" y="216550"/>
            <a:chExt cx="9180548" cy="649224"/>
          </a:xfrm>
        </p:grpSpPr>
        <p:sp>
          <p:nvSpPr>
            <p:cNvPr id="12" name="Forme libre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orme libre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split orient="vert"/>
  </p:transition>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hyperlink" Target="http://fr.viamichelin.be/" TargetMode="External"/><Relationship Id="rId2" Type="http://schemas.openxmlformats.org/officeDocument/2006/relationships/hyperlink" Target="http://webgisdgarne.intra.spw.wallonie.be/CIGALE/viewer.htm?APPNAME=OGEAD&amp;APPMODE=VIEWER" TargetMode="External"/><Relationship Id="rId1" Type="http://schemas.openxmlformats.org/officeDocument/2006/relationships/slideLayout" Target="../slideLayouts/slideLayout7.xml"/><Relationship Id="rId5" Type="http://schemas.openxmlformats.org/officeDocument/2006/relationships/hyperlink" Target="http://intra.mrw.wallonie.be/dgatlp/cadastre/default.asp" TargetMode="External"/><Relationship Id="rId4" Type="http://schemas.openxmlformats.org/officeDocument/2006/relationships/hyperlink" Target="http://www.ngi.be/FR/FR0.shtm"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pPr algn="ctr"/>
            <a:r>
              <a:rPr lang="fr-BE" dirty="0" smtClean="0"/>
              <a:t>Recherche des Ouvrages d’Art manquants</a:t>
            </a:r>
            <a:endParaRPr lang="de-DE" dirty="0"/>
          </a:p>
        </p:txBody>
      </p:sp>
    </p:spTree>
  </p:cSld>
  <p:clrMapOvr>
    <a:masterClrMapping/>
  </p:clrMapOvr>
  <p:transition spd="slow">
    <p:diamon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BE" dirty="0" smtClean="0"/>
              <a:t>D – Google </a:t>
            </a:r>
            <a:r>
              <a:rPr lang="fr-BE" dirty="0" err="1" smtClean="0"/>
              <a:t>street</a:t>
            </a:r>
            <a:r>
              <a:rPr lang="fr-BE" dirty="0" smtClean="0"/>
              <a:t> </a:t>
            </a:r>
            <a:r>
              <a:rPr lang="fr-BE" dirty="0" err="1" smtClean="0"/>
              <a:t>view</a:t>
            </a:r>
            <a:r>
              <a:rPr lang="fr-BE" dirty="0" smtClean="0"/>
              <a:t> et </a:t>
            </a:r>
            <a:r>
              <a:rPr lang="fr-BE" dirty="0" err="1" smtClean="0"/>
              <a:t>google</a:t>
            </a:r>
            <a:r>
              <a:rPr lang="fr-BE" dirty="0" smtClean="0"/>
              <a:t> </a:t>
            </a:r>
            <a:r>
              <a:rPr lang="fr-BE" dirty="0" err="1" smtClean="0"/>
              <a:t>earth</a:t>
            </a:r>
            <a:endParaRPr lang="de-DE" dirty="0"/>
          </a:p>
        </p:txBody>
      </p:sp>
    </p:spTree>
  </p:cSld>
  <p:clrMapOvr>
    <a:masterClrMapping/>
  </p:clrMapOvr>
  <p:transition spd="slow">
    <p:circl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0" y="0"/>
            <a:ext cx="9144000" cy="6883558"/>
          </a:xfrm>
          <a:prstGeom prst="rect">
            <a:avLst/>
          </a:prstGeom>
          <a:noFill/>
          <a:ln w="9525">
            <a:noFill/>
            <a:miter lim="800000"/>
            <a:headEnd/>
            <a:tailEnd/>
          </a:ln>
        </p:spPr>
      </p:pic>
      <p:sp>
        <p:nvSpPr>
          <p:cNvPr id="3" name="ZoneTexte 2"/>
          <p:cNvSpPr txBox="1"/>
          <p:nvPr/>
        </p:nvSpPr>
        <p:spPr>
          <a:xfrm>
            <a:off x="683568" y="1340768"/>
            <a:ext cx="7776864" cy="523220"/>
          </a:xfrm>
          <a:prstGeom prst="rect">
            <a:avLst/>
          </a:prstGeom>
          <a:solidFill>
            <a:schemeClr val="bg1"/>
          </a:solidFill>
        </p:spPr>
        <p:txBody>
          <a:bodyPr wrap="square" rtlCol="0">
            <a:spAutoFit/>
          </a:bodyPr>
          <a:lstStyle/>
          <a:p>
            <a:r>
              <a:rPr lang="fr-BE" sz="1400" b="1" dirty="0" smtClean="0">
                <a:solidFill>
                  <a:srgbClr val="FF0000"/>
                </a:solidFill>
              </a:rPr>
              <a:t>On vérifie si on ne voit pas la rivière ou tout élément laissant entrevoir l’importance de l’OA recherché comme un mur de tête d’aqueduc, des </a:t>
            </a:r>
            <a:r>
              <a:rPr lang="fr-BE" sz="1400" b="1" dirty="0" err="1" smtClean="0">
                <a:solidFill>
                  <a:srgbClr val="FF0000"/>
                </a:solidFill>
              </a:rPr>
              <a:t>gardes-corps</a:t>
            </a:r>
            <a:r>
              <a:rPr lang="fr-BE" sz="1400" b="1" dirty="0" smtClean="0">
                <a:solidFill>
                  <a:srgbClr val="FF0000"/>
                </a:solidFill>
              </a:rPr>
              <a:t>,…</a:t>
            </a:r>
            <a:endParaRPr lang="de-DE" sz="1400" b="1" dirty="0">
              <a:solidFill>
                <a:srgbClr val="FF0000"/>
              </a:solidFill>
            </a:endParaRPr>
          </a:p>
        </p:txBody>
      </p:sp>
      <p:cxnSp>
        <p:nvCxnSpPr>
          <p:cNvPr id="5" name="Connecteur droit avec flèche 4"/>
          <p:cNvCxnSpPr/>
          <p:nvPr/>
        </p:nvCxnSpPr>
        <p:spPr>
          <a:xfrm flipH="1">
            <a:off x="2915816" y="2132856"/>
            <a:ext cx="1512168" cy="1512168"/>
          </a:xfrm>
          <a:prstGeom prst="straightConnector1">
            <a:avLst/>
          </a:prstGeom>
          <a:ln w="317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6" name="Connecteur droit avec flèche 5"/>
          <p:cNvCxnSpPr/>
          <p:nvPr/>
        </p:nvCxnSpPr>
        <p:spPr>
          <a:xfrm>
            <a:off x="4499992" y="2060848"/>
            <a:ext cx="72008" cy="1584176"/>
          </a:xfrm>
          <a:prstGeom prst="straightConnector1">
            <a:avLst/>
          </a:prstGeom>
          <a:ln w="317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8" name="Connecteur droit avec flèche 7"/>
          <p:cNvCxnSpPr/>
          <p:nvPr/>
        </p:nvCxnSpPr>
        <p:spPr>
          <a:xfrm>
            <a:off x="4499992" y="2060848"/>
            <a:ext cx="2232248" cy="1656184"/>
          </a:xfrm>
          <a:prstGeom prst="straightConnector1">
            <a:avLst/>
          </a:prstGeom>
          <a:ln w="317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7" name="ZoneTexte 6"/>
          <p:cNvSpPr txBox="1"/>
          <p:nvPr/>
        </p:nvSpPr>
        <p:spPr>
          <a:xfrm>
            <a:off x="251520" y="6211669"/>
            <a:ext cx="4608512" cy="646331"/>
          </a:xfrm>
          <a:prstGeom prst="rect">
            <a:avLst/>
          </a:prstGeom>
          <a:solidFill>
            <a:schemeClr val="bg1"/>
          </a:solidFill>
        </p:spPr>
        <p:txBody>
          <a:bodyPr wrap="square" rtlCol="0">
            <a:spAutoFit/>
          </a:bodyPr>
          <a:lstStyle/>
          <a:p>
            <a:r>
              <a:rPr lang="fr-BE" dirty="0" smtClean="0">
                <a:solidFill>
                  <a:srgbClr val="FF0000"/>
                </a:solidFill>
              </a:rPr>
              <a:t>Les passage de rivières sont souvent visibles sur Google </a:t>
            </a:r>
            <a:r>
              <a:rPr lang="fr-BE" dirty="0" err="1" smtClean="0">
                <a:solidFill>
                  <a:srgbClr val="FF0000"/>
                </a:solidFill>
              </a:rPr>
              <a:t>street</a:t>
            </a:r>
            <a:r>
              <a:rPr lang="fr-BE" dirty="0" smtClean="0">
                <a:solidFill>
                  <a:srgbClr val="FF0000"/>
                </a:solidFill>
              </a:rPr>
              <a:t> </a:t>
            </a:r>
            <a:r>
              <a:rPr lang="fr-BE" dirty="0" err="1" smtClean="0">
                <a:solidFill>
                  <a:srgbClr val="FF0000"/>
                </a:solidFill>
              </a:rPr>
              <a:t>view</a:t>
            </a:r>
            <a:endParaRPr lang="de-DE" dirty="0">
              <a:solidFill>
                <a:srgbClr val="FF0000"/>
              </a:solidFill>
            </a:endParaRPr>
          </a:p>
        </p:txBody>
      </p:sp>
      <p:cxnSp>
        <p:nvCxnSpPr>
          <p:cNvPr id="9" name="Connecteur droit avec flèche 8"/>
          <p:cNvCxnSpPr/>
          <p:nvPr/>
        </p:nvCxnSpPr>
        <p:spPr>
          <a:xfrm flipV="1">
            <a:off x="2915816" y="5589240"/>
            <a:ext cx="1440160" cy="576064"/>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cover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ZoneTexte 2"/>
          <p:cNvSpPr txBox="1"/>
          <p:nvPr/>
        </p:nvSpPr>
        <p:spPr>
          <a:xfrm>
            <a:off x="611560" y="116632"/>
            <a:ext cx="5400600" cy="646331"/>
          </a:xfrm>
          <a:prstGeom prst="rect">
            <a:avLst/>
          </a:prstGeom>
          <a:solidFill>
            <a:schemeClr val="bg1"/>
          </a:solidFill>
        </p:spPr>
        <p:txBody>
          <a:bodyPr wrap="square" rtlCol="0">
            <a:spAutoFit/>
          </a:bodyPr>
          <a:lstStyle/>
          <a:p>
            <a:pPr algn="ctr"/>
            <a:r>
              <a:rPr lang="fr-BE" b="1" dirty="0" smtClean="0">
                <a:solidFill>
                  <a:srgbClr val="FF0000"/>
                </a:solidFill>
              </a:rPr>
              <a:t>OA ainsi retrouvé avant une éventuelle inspection !</a:t>
            </a:r>
            <a:endParaRPr lang="de-DE" b="1" dirty="0">
              <a:solidFill>
                <a:srgbClr val="FF0000"/>
              </a:solidFill>
            </a:endParaRPr>
          </a:p>
        </p:txBody>
      </p:sp>
    </p:spTree>
  </p:cSld>
  <p:clrMapOvr>
    <a:masterClrMapping/>
  </p:clrMapOvr>
  <p:transition spd="slow">
    <p:push/>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rmAutofit fontScale="90000"/>
          </a:bodyPr>
          <a:lstStyle/>
          <a:p>
            <a:pPr algn="ctr"/>
            <a:r>
              <a:rPr lang="fr-BE" dirty="0" smtClean="0"/>
              <a:t>E – la connaissance du terrain du personnel de D142</a:t>
            </a:r>
            <a:endParaRPr lang="de-DE" dirty="0"/>
          </a:p>
        </p:txBody>
      </p:sp>
    </p:spTree>
  </p:cSld>
  <p:clrMapOvr>
    <a:masterClrMapping/>
  </p:clrMapOvr>
  <p:transition spd="slow">
    <p:push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539552" y="692696"/>
            <a:ext cx="7851648" cy="1728192"/>
          </a:xfrm>
        </p:spPr>
        <p:txBody>
          <a:bodyPr>
            <a:normAutofit fontScale="90000"/>
          </a:bodyPr>
          <a:lstStyle/>
          <a:p>
            <a:pPr algn="ctr"/>
            <a:r>
              <a:rPr lang="fr-BE" sz="3200" dirty="0" smtClean="0"/>
              <a:t>Toujours aux aguets, toute information relative à un OA est mémorisée et recensée en attendant de pouvoir être exploitée.</a:t>
            </a:r>
            <a:br>
              <a:rPr lang="fr-BE" sz="3200" dirty="0" smtClean="0"/>
            </a:br>
            <a:endParaRPr lang="de-DE" sz="3200" dirty="0"/>
          </a:p>
        </p:txBody>
      </p:sp>
      <p:sp>
        <p:nvSpPr>
          <p:cNvPr id="4" name="Titre 1"/>
          <p:cNvSpPr txBox="1">
            <a:spLocks/>
          </p:cNvSpPr>
          <p:nvPr/>
        </p:nvSpPr>
        <p:spPr>
          <a:xfrm>
            <a:off x="611560" y="4005064"/>
            <a:ext cx="7851648" cy="1728192"/>
          </a:xfrm>
          <a:prstGeom prst="rect">
            <a:avLst/>
          </a:prstGeom>
          <a:ln>
            <a:noFill/>
          </a:ln>
        </p:spPr>
        <p:txBody>
          <a:bodyPr vert="horz" lIns="0" tIns="0" rIns="18288" bIns="0" anchor="b">
            <a:normAutofit fontScale="25000" lnSpcReduction="20000"/>
            <a:scene3d>
              <a:camera prst="orthographicFront"/>
              <a:lightRig rig="freezing" dir="t">
                <a:rot lat="0" lon="0" rev="5640000"/>
              </a:lightRig>
            </a:scene3d>
            <a:sp3d prstMaterial="flat">
              <a:bevelT w="38100" h="38100"/>
              <a:contourClr>
                <a:schemeClr val="tx2"/>
              </a:contourClr>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fr-BE" sz="11200" b="1" dirty="0" smtClean="0">
                <a:effectLst>
                  <a:outerShdw blurRad="38100" dist="25400" dir="5400000" algn="tl" rotWithShape="0">
                    <a:srgbClr val="000000">
                      <a:alpha val="43000"/>
                    </a:srgbClr>
                  </a:outerShdw>
                </a:effectLst>
                <a:latin typeface="+mj-lt"/>
                <a:ea typeface="+mj-ea"/>
                <a:cs typeface="+mj-cs"/>
              </a:rPr>
              <a:t>Avant le départ à la pension des anciens, une simple discussion permet parfois de retrouver des OA.</a:t>
            </a:r>
            <a:br>
              <a:rPr lang="fr-BE" sz="11200" b="1" dirty="0" smtClean="0">
                <a:effectLst>
                  <a:outerShdw blurRad="38100" dist="25400" dir="5400000" algn="tl" rotWithShape="0">
                    <a:srgbClr val="000000">
                      <a:alpha val="43000"/>
                    </a:srgbClr>
                  </a:outerShdw>
                </a:effectLst>
                <a:latin typeface="+mj-lt"/>
                <a:ea typeface="+mj-ea"/>
                <a:cs typeface="+mj-cs"/>
              </a:rPr>
            </a:br>
            <a:r>
              <a:rPr lang="fr-BE" sz="11200" b="1" dirty="0" smtClean="0">
                <a:effectLst>
                  <a:outerShdw blurRad="38100" dist="25400" dir="5400000" algn="tl" rotWithShape="0">
                    <a:srgbClr val="000000">
                      <a:alpha val="43000"/>
                    </a:srgbClr>
                  </a:outerShdw>
                </a:effectLst>
                <a:latin typeface="+mj-lt"/>
                <a:ea typeface="+mj-ea"/>
                <a:cs typeface="+mj-cs"/>
              </a:rPr>
              <a:t/>
            </a:r>
            <a:br>
              <a:rPr lang="fr-BE" sz="11200" b="1" dirty="0" smtClean="0">
                <a:effectLst>
                  <a:outerShdw blurRad="38100" dist="25400" dir="5400000" algn="tl" rotWithShape="0">
                    <a:srgbClr val="000000">
                      <a:alpha val="43000"/>
                    </a:srgbClr>
                  </a:outerShdw>
                </a:effectLst>
                <a:latin typeface="+mj-lt"/>
                <a:ea typeface="+mj-ea"/>
                <a:cs typeface="+mj-cs"/>
              </a:rPr>
            </a:br>
            <a:r>
              <a:rPr lang="fr-BE" sz="11200" b="1" dirty="0" smtClean="0">
                <a:effectLst>
                  <a:outerShdw blurRad="38100" dist="25400" dir="5400000" algn="tl" rotWithShape="0">
                    <a:srgbClr val="000000">
                      <a:alpha val="43000"/>
                    </a:srgbClr>
                  </a:outerShdw>
                </a:effectLst>
                <a:latin typeface="+mj-lt"/>
                <a:ea typeface="+mj-ea"/>
                <a:cs typeface="+mj-cs"/>
              </a:rPr>
              <a:t>A la DGO142, 4 OA l’ont été ainsi</a:t>
            </a:r>
          </a:p>
          <a:p>
            <a:pPr marL="0" marR="0" lvl="0" indent="0" algn="ctr" defTabSz="914400" rtl="0" eaLnBrk="1" fontAlgn="auto" latinLnBrk="0" hangingPunct="1">
              <a:lnSpc>
                <a:spcPct val="100000"/>
              </a:lnSpc>
              <a:spcBef>
                <a:spcPct val="0"/>
              </a:spcBef>
              <a:spcAft>
                <a:spcPts val="0"/>
              </a:spcAft>
              <a:buClrTx/>
              <a:buSzTx/>
              <a:buFontTx/>
              <a:buNone/>
              <a:tabLst/>
              <a:defRPr/>
            </a:pPr>
            <a:endParaRPr lang="fr-BE" sz="11200" b="1" dirty="0" smtClean="0">
              <a:effectLst>
                <a:outerShdw blurRad="38100" dist="25400" dir="5400000" algn="tl" rotWithShape="0">
                  <a:srgbClr val="000000">
                    <a:alpha val="43000"/>
                  </a:srgbClr>
                </a:outerShdw>
              </a:effectLst>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lang="fr-BE" sz="11200" b="1" dirty="0" smtClean="0">
                <a:effectLst>
                  <a:outerShdw blurRad="38100" dist="25400" dir="5400000" algn="tl" rotWithShape="0">
                    <a:srgbClr val="000000">
                      <a:alpha val="43000"/>
                    </a:srgbClr>
                  </a:outerShdw>
                </a:effectLst>
                <a:latin typeface="+mj-lt"/>
                <a:ea typeface="+mj-ea"/>
                <a:cs typeface="+mj-cs"/>
              </a:rPr>
              <a:t>Profiter de la connaissance et de l’expérience des anciens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BE" sz="3200" b="1" i="0" u="none" strike="noStrike" kern="1200" cap="none" spc="0" normalizeH="0" baseline="0" noProof="0" dirty="0" smtClean="0">
                <a:ln>
                  <a:noFill/>
                </a:ln>
                <a:solidFill>
                  <a:srgbClr val="FF0000"/>
                </a:solidFill>
                <a:effectLst>
                  <a:outerShdw blurRad="38100" dist="25400" dir="5400000" algn="tl" rotWithShape="0">
                    <a:srgbClr val="000000">
                      <a:alpha val="43000"/>
                    </a:srgbClr>
                  </a:outerShdw>
                </a:effectLst>
                <a:uLnTx/>
                <a:uFillTx/>
                <a:latin typeface="+mj-lt"/>
                <a:ea typeface="+mj-ea"/>
                <a:cs typeface="+mj-cs"/>
              </a:rPr>
              <a:t/>
            </a:r>
            <a:br>
              <a:rPr kumimoji="0" lang="fr-BE" sz="3200" b="1" i="0" u="none" strike="noStrike" kern="1200" cap="none" spc="0" normalizeH="0" baseline="0" noProof="0" dirty="0" smtClean="0">
                <a:ln>
                  <a:noFill/>
                </a:ln>
                <a:solidFill>
                  <a:srgbClr val="FF0000"/>
                </a:solidFill>
                <a:effectLst>
                  <a:outerShdw blurRad="38100" dist="25400" dir="5400000" algn="tl" rotWithShape="0">
                    <a:srgbClr val="000000">
                      <a:alpha val="43000"/>
                    </a:srgbClr>
                  </a:outerShdw>
                </a:effectLst>
                <a:uLnTx/>
                <a:uFillTx/>
                <a:latin typeface="+mj-lt"/>
                <a:ea typeface="+mj-ea"/>
                <a:cs typeface="+mj-cs"/>
              </a:rPr>
            </a:br>
            <a:endParaRPr kumimoji="0" lang="de-DE" sz="3200" b="1" i="0" u="none" strike="noStrike" kern="1200" cap="none" spc="0" normalizeH="0" baseline="0" noProof="0" dirty="0">
              <a:ln>
                <a:noFill/>
              </a:ln>
              <a:solidFill>
                <a:srgbClr val="FF0000"/>
              </a:solidFill>
              <a:effectLst>
                <a:outerShdw blurRad="38100" dist="25400" dir="5400000" algn="tl" rotWithShape="0">
                  <a:srgbClr val="000000">
                    <a:alpha val="43000"/>
                  </a:srgbClr>
                </a:outerShdw>
              </a:effectLst>
              <a:uLnTx/>
              <a:uFillTx/>
              <a:latin typeface="+mj-lt"/>
              <a:ea typeface="+mj-ea"/>
              <a:cs typeface="+mj-cs"/>
            </a:endParaRPr>
          </a:p>
        </p:txBody>
      </p:sp>
    </p:spTree>
  </p:cSld>
  <p:clrMapOvr>
    <a:masterClrMapping/>
  </p:clrMapOvr>
  <p:transition spd="slow">
    <p:cover dir="l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rmAutofit/>
          </a:bodyPr>
          <a:lstStyle/>
          <a:p>
            <a:pPr algn="ctr"/>
            <a:r>
              <a:rPr lang="fr-BE" sz="4400" dirty="0" smtClean="0"/>
              <a:t>2 – Le recensement des OA </a:t>
            </a:r>
            <a:endParaRPr lang="de-DE" sz="4400" dirty="0"/>
          </a:p>
        </p:txBody>
      </p:sp>
    </p:spTree>
  </p:cSld>
  <p:clrMapOvr>
    <a:masterClrMapping/>
  </p:clrMapOvr>
  <p:transition spd="slow">
    <p:split orient="vert" dir="in"/>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BE" dirty="0" smtClean="0"/>
              <a:t>A – Le dossier de situation</a:t>
            </a:r>
            <a:endParaRPr lang="de-DE" dirty="0"/>
          </a:p>
        </p:txBody>
      </p:sp>
    </p:spTree>
  </p:cSld>
  <p:clrMapOvr>
    <a:masterClrMapping/>
  </p:clrMapOvr>
  <p:transition spd="slow">
    <p:newsflash/>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67544" y="4797152"/>
            <a:ext cx="7851648" cy="1828800"/>
          </a:xfrm>
        </p:spPr>
        <p:txBody>
          <a:bodyPr>
            <a:normAutofit fontScale="90000"/>
          </a:bodyPr>
          <a:lstStyle/>
          <a:p>
            <a:pPr marL="514350" indent="-514350" algn="ctr"/>
            <a:r>
              <a:rPr lang="fr-BE" sz="2800" dirty="0" smtClean="0"/>
              <a:t>A l’aide de </a:t>
            </a:r>
            <a:r>
              <a:rPr lang="fr-BE" sz="2800" dirty="0" err="1" smtClean="0"/>
              <a:t>word</a:t>
            </a:r>
            <a:r>
              <a:rPr lang="fr-BE" sz="2800" dirty="0" smtClean="0"/>
              <a:t>, un document </a:t>
            </a:r>
            <a:r>
              <a:rPr lang="fr-BE" sz="2800" dirty="0" err="1" smtClean="0"/>
              <a:t>pdf</a:t>
            </a:r>
            <a:r>
              <a:rPr lang="fr-BE" sz="2800" dirty="0" smtClean="0"/>
              <a:t> est créé avec des captures d’écran de toutes les infos importantes sur l’OA à inspecter, notamment :</a:t>
            </a:r>
            <a:br>
              <a:rPr lang="fr-BE" sz="2800" dirty="0" smtClean="0"/>
            </a:br>
            <a:r>
              <a:rPr lang="fr-BE" sz="2800" dirty="0" smtClean="0"/>
              <a:t/>
            </a:r>
            <a:br>
              <a:rPr lang="fr-BE" sz="2800" dirty="0" smtClean="0"/>
            </a:br>
            <a:r>
              <a:rPr lang="fr-BE" sz="2800" dirty="0" smtClean="0">
                <a:sym typeface="Wingdings" pitchFamily="2" charset="2"/>
              </a:rPr>
              <a:t>une capture d’écran du </a:t>
            </a:r>
            <a:r>
              <a:rPr lang="fr-BE" sz="2800" dirty="0" err="1" smtClean="0">
                <a:sym typeface="Wingdings" pitchFamily="2" charset="2"/>
              </a:rPr>
              <a:t>viewer</a:t>
            </a:r>
            <a:r>
              <a:rPr lang="fr-BE" sz="2800" dirty="0" smtClean="0">
                <a:sym typeface="Wingdings" pitchFamily="2" charset="2"/>
              </a:rPr>
              <a:t> CIGALE avec le point X-Y en </a:t>
            </a:r>
            <a:r>
              <a:rPr lang="fr-BE" sz="2800" dirty="0" err="1" smtClean="0">
                <a:sym typeface="Wingdings" pitchFamily="2" charset="2"/>
              </a:rPr>
              <a:t>lambert</a:t>
            </a:r>
            <a:r>
              <a:rPr lang="fr-BE" sz="2800" dirty="0" smtClean="0">
                <a:sym typeface="Wingdings" pitchFamily="2" charset="2"/>
              </a:rPr>
              <a:t> 72</a:t>
            </a:r>
            <a:br>
              <a:rPr lang="fr-BE" sz="2800" dirty="0" smtClean="0">
                <a:sym typeface="Wingdings" pitchFamily="2" charset="2"/>
              </a:rPr>
            </a:br>
            <a:r>
              <a:rPr lang="fr-BE" sz="2800" dirty="0" smtClean="0">
                <a:sym typeface="Wingdings" pitchFamily="2" charset="2"/>
              </a:rPr>
              <a:t/>
            </a:r>
            <a:br>
              <a:rPr lang="fr-BE" sz="2800" dirty="0" smtClean="0">
                <a:sym typeface="Wingdings" pitchFamily="2" charset="2"/>
              </a:rPr>
            </a:br>
            <a:r>
              <a:rPr lang="fr-BE" sz="2800" dirty="0" smtClean="0">
                <a:sym typeface="Wingdings" pitchFamily="2" charset="2"/>
              </a:rPr>
              <a:t>une capture d’écran de </a:t>
            </a:r>
            <a:r>
              <a:rPr lang="fr-BE" sz="2800" dirty="0" err="1" smtClean="0">
                <a:sym typeface="Wingdings" pitchFamily="2" charset="2"/>
              </a:rPr>
              <a:t>google</a:t>
            </a:r>
            <a:r>
              <a:rPr lang="fr-BE" sz="2800" dirty="0" smtClean="0">
                <a:sym typeface="Wingdings" pitchFamily="2" charset="2"/>
              </a:rPr>
              <a:t> </a:t>
            </a:r>
            <a:r>
              <a:rPr lang="fr-BE" sz="2800" dirty="0" err="1" smtClean="0">
                <a:sym typeface="Wingdings" pitchFamily="2" charset="2"/>
              </a:rPr>
              <a:t>street</a:t>
            </a:r>
            <a:r>
              <a:rPr lang="fr-BE" sz="2800" dirty="0" smtClean="0">
                <a:sym typeface="Wingdings" pitchFamily="2" charset="2"/>
              </a:rPr>
              <a:t> </a:t>
            </a:r>
            <a:r>
              <a:rPr lang="fr-BE" sz="2800" dirty="0" err="1" smtClean="0">
                <a:sym typeface="Wingdings" pitchFamily="2" charset="2"/>
              </a:rPr>
              <a:t>view</a:t>
            </a:r>
            <a:r>
              <a:rPr lang="fr-BE" sz="2800" dirty="0" smtClean="0">
                <a:sym typeface="Wingdings" pitchFamily="2" charset="2"/>
              </a:rPr>
              <a:t> avec double volet</a:t>
            </a:r>
            <a:br>
              <a:rPr lang="fr-BE" sz="2800" dirty="0" smtClean="0">
                <a:sym typeface="Wingdings" pitchFamily="2" charset="2"/>
              </a:rPr>
            </a:br>
            <a:r>
              <a:rPr lang="fr-BE" sz="2800" dirty="0" smtClean="0">
                <a:sym typeface="Wingdings" pitchFamily="2" charset="2"/>
              </a:rPr>
              <a:t/>
            </a:r>
            <a:br>
              <a:rPr lang="fr-BE" sz="2800" dirty="0" smtClean="0">
                <a:sym typeface="Wingdings" pitchFamily="2" charset="2"/>
              </a:rPr>
            </a:br>
            <a:r>
              <a:rPr lang="fr-BE" sz="2800" dirty="0" smtClean="0">
                <a:sym typeface="Wingdings" pitchFamily="2" charset="2"/>
              </a:rPr>
              <a:t> si plans disponibles, une ou deux captures d’écran des plans de l’OA (cet extrait permettra de situer l’OA, de voir quel type d’OA on recherche, de connaître ses dimensions,…</a:t>
            </a:r>
            <a:br>
              <a:rPr lang="fr-BE" sz="2800" dirty="0" smtClean="0">
                <a:sym typeface="Wingdings" pitchFamily="2" charset="2"/>
              </a:rPr>
            </a:br>
            <a:r>
              <a:rPr lang="fr-BE" sz="2800" dirty="0" smtClean="0">
                <a:sym typeface="Wingdings" pitchFamily="2" charset="2"/>
              </a:rPr>
              <a:t/>
            </a:r>
            <a:br>
              <a:rPr lang="fr-BE" sz="2800" dirty="0" smtClean="0">
                <a:sym typeface="Wingdings" pitchFamily="2" charset="2"/>
              </a:rPr>
            </a:br>
            <a:r>
              <a:rPr lang="fr-BE" sz="2800" dirty="0" smtClean="0">
                <a:sym typeface="Wingdings" pitchFamily="2" charset="2"/>
              </a:rPr>
              <a:t> d’autres captures d’écran jugées intéressantes pour le recensement et/ou l’inspection</a:t>
            </a:r>
            <a:endParaRPr lang="de-DE" sz="2800" dirty="0"/>
          </a:p>
        </p:txBody>
      </p:sp>
    </p:spTree>
  </p:cSld>
  <p:clrMapOvr>
    <a:masterClrMapping/>
  </p:clrMapOvr>
  <p:transition spd="slow">
    <p:pull di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4" name="ZoneTexte 3"/>
          <p:cNvSpPr txBox="1"/>
          <p:nvPr/>
        </p:nvSpPr>
        <p:spPr>
          <a:xfrm>
            <a:off x="0" y="404664"/>
            <a:ext cx="9144000" cy="369332"/>
          </a:xfrm>
          <a:prstGeom prst="rect">
            <a:avLst/>
          </a:prstGeom>
          <a:solidFill>
            <a:schemeClr val="bg1"/>
          </a:solidFill>
          <a:scene3d>
            <a:camera prst="orthographicFront"/>
            <a:lightRig rig="threePt" dir="t"/>
          </a:scene3d>
          <a:sp3d contourW="25400"/>
        </p:spPr>
        <p:txBody>
          <a:bodyPr wrap="square" rtlCol="0">
            <a:spAutoFit/>
          </a:bodyPr>
          <a:lstStyle/>
          <a:p>
            <a:pPr algn="ctr"/>
            <a:r>
              <a:rPr lang="fr-BE" dirty="0" smtClean="0">
                <a:solidFill>
                  <a:srgbClr val="FF0000"/>
                </a:solidFill>
              </a:rPr>
              <a:t>Contenu d’un dossier de situation – page 1 (vue du </a:t>
            </a:r>
            <a:r>
              <a:rPr lang="fr-BE" dirty="0" err="1" smtClean="0">
                <a:solidFill>
                  <a:srgbClr val="FF0000"/>
                </a:solidFill>
              </a:rPr>
              <a:t>viewer</a:t>
            </a:r>
            <a:r>
              <a:rPr lang="fr-BE" dirty="0" smtClean="0">
                <a:solidFill>
                  <a:srgbClr val="FF0000"/>
                </a:solidFill>
              </a:rPr>
              <a:t> CIGALE avec point en Lambert 72</a:t>
            </a:r>
            <a:endParaRPr lang="de-DE" dirty="0">
              <a:solidFill>
                <a:srgbClr val="FF0000"/>
              </a:solidFill>
            </a:endParaRPr>
          </a:p>
        </p:txBody>
      </p:sp>
    </p:spTree>
  </p:cSld>
  <p:clrMapOvr>
    <a:masterClrMapping/>
  </p:clrMapOvr>
  <p:transition spd="slow">
    <p:circl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ZoneTexte 2"/>
          <p:cNvSpPr txBox="1"/>
          <p:nvPr/>
        </p:nvSpPr>
        <p:spPr>
          <a:xfrm>
            <a:off x="323528" y="404664"/>
            <a:ext cx="8568952" cy="646331"/>
          </a:xfrm>
          <a:prstGeom prst="rect">
            <a:avLst/>
          </a:prstGeom>
          <a:solidFill>
            <a:schemeClr val="bg1"/>
          </a:solidFill>
          <a:scene3d>
            <a:camera prst="orthographicFront"/>
            <a:lightRig rig="threePt" dir="t"/>
          </a:scene3d>
          <a:sp3d contourW="25400"/>
        </p:spPr>
        <p:txBody>
          <a:bodyPr wrap="square" rtlCol="0">
            <a:spAutoFit/>
          </a:bodyPr>
          <a:lstStyle/>
          <a:p>
            <a:pPr algn="ctr"/>
            <a:r>
              <a:rPr lang="fr-BE" dirty="0" smtClean="0">
                <a:solidFill>
                  <a:srgbClr val="FF0000"/>
                </a:solidFill>
              </a:rPr>
              <a:t>Contenu d’un dossier de situation – page 2 (vue satellite de </a:t>
            </a:r>
            <a:r>
              <a:rPr lang="fr-BE" dirty="0" err="1" smtClean="0">
                <a:solidFill>
                  <a:srgbClr val="FF0000"/>
                </a:solidFill>
              </a:rPr>
              <a:t>google</a:t>
            </a:r>
            <a:r>
              <a:rPr lang="fr-BE" dirty="0" smtClean="0">
                <a:solidFill>
                  <a:srgbClr val="FF0000"/>
                </a:solidFill>
              </a:rPr>
              <a:t> </a:t>
            </a:r>
            <a:r>
              <a:rPr lang="fr-BE" dirty="0" err="1" smtClean="0">
                <a:solidFill>
                  <a:srgbClr val="FF0000"/>
                </a:solidFill>
              </a:rPr>
              <a:t>Map</a:t>
            </a:r>
            <a:r>
              <a:rPr lang="fr-BE" dirty="0" smtClean="0">
                <a:solidFill>
                  <a:srgbClr val="FF0000"/>
                </a:solidFill>
              </a:rPr>
              <a:t> avec mention de l’endroit de la buse</a:t>
            </a:r>
            <a:endParaRPr lang="de-DE" dirty="0">
              <a:solidFill>
                <a:srgbClr val="FF0000"/>
              </a:solidFill>
            </a:endParaRPr>
          </a:p>
        </p:txBody>
      </p:sp>
    </p:spTree>
  </p:cSld>
  <p:clrMapOvr>
    <a:masterClrMapping/>
  </p:clrMapOvr>
  <p:transition spd="slow">
    <p:diamon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533400" y="1916832"/>
            <a:ext cx="7851648" cy="2088232"/>
          </a:xfrm>
        </p:spPr>
        <p:txBody>
          <a:bodyPr/>
          <a:lstStyle/>
          <a:p>
            <a:pPr marL="914400" indent="-914400" algn="ctr">
              <a:buFont typeface="+mj-lt"/>
              <a:buAutoNum type="arabicPeriod"/>
            </a:pPr>
            <a:r>
              <a:rPr lang="fr-BE" dirty="0" smtClean="0"/>
              <a:t>Les sources de données</a:t>
            </a:r>
            <a:endParaRPr lang="de-DE" dirty="0"/>
          </a:p>
        </p:txBody>
      </p:sp>
    </p:spTree>
  </p:cSld>
  <p:clrMapOvr>
    <a:masterClrMapping/>
  </p:clrMapOvr>
  <p:transition spd="slow">
    <p:diamon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0"/>
            <a:ext cx="9753600" cy="7315200"/>
          </a:xfrm>
          <a:prstGeom prst="rect">
            <a:avLst/>
          </a:prstGeom>
          <a:noFill/>
          <a:ln w="9525">
            <a:noFill/>
            <a:miter lim="800000"/>
            <a:headEnd/>
            <a:tailEnd/>
          </a:ln>
        </p:spPr>
      </p:pic>
      <p:sp>
        <p:nvSpPr>
          <p:cNvPr id="3" name="ZoneTexte 2"/>
          <p:cNvSpPr txBox="1"/>
          <p:nvPr/>
        </p:nvSpPr>
        <p:spPr>
          <a:xfrm>
            <a:off x="0" y="404664"/>
            <a:ext cx="9684568" cy="646331"/>
          </a:xfrm>
          <a:prstGeom prst="rect">
            <a:avLst/>
          </a:prstGeom>
          <a:solidFill>
            <a:schemeClr val="bg1"/>
          </a:solidFill>
          <a:scene3d>
            <a:camera prst="orthographicFront"/>
            <a:lightRig rig="threePt" dir="t"/>
          </a:scene3d>
          <a:sp3d contourW="25400"/>
        </p:spPr>
        <p:txBody>
          <a:bodyPr wrap="square" rtlCol="0">
            <a:spAutoFit/>
          </a:bodyPr>
          <a:lstStyle/>
          <a:p>
            <a:pPr algn="ctr"/>
            <a:r>
              <a:rPr lang="fr-BE" dirty="0" smtClean="0">
                <a:solidFill>
                  <a:srgbClr val="FF0000"/>
                </a:solidFill>
              </a:rPr>
              <a:t>Contenu d’un dossier de situation – page 3 (vue Plan de Google MAP avec mention de l’endroit de la buse)</a:t>
            </a:r>
            <a:endParaRPr lang="de-DE" dirty="0">
              <a:solidFill>
                <a:srgbClr val="FF0000"/>
              </a:solidFill>
            </a:endParaRPr>
          </a:p>
        </p:txBody>
      </p:sp>
    </p:spTree>
  </p:cSld>
  <p:clrMapOvr>
    <a:masterClrMapping/>
  </p:clrMapOvr>
  <p:transition spd="slow">
    <p:push dir="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ZoneTexte 2"/>
          <p:cNvSpPr txBox="1"/>
          <p:nvPr/>
        </p:nvSpPr>
        <p:spPr>
          <a:xfrm>
            <a:off x="251520" y="260648"/>
            <a:ext cx="8892480" cy="584775"/>
          </a:xfrm>
          <a:prstGeom prst="rect">
            <a:avLst/>
          </a:prstGeom>
          <a:solidFill>
            <a:schemeClr val="bg1"/>
          </a:solidFill>
          <a:scene3d>
            <a:camera prst="orthographicFront"/>
            <a:lightRig rig="threePt" dir="t"/>
          </a:scene3d>
          <a:sp3d contourW="25400"/>
        </p:spPr>
        <p:txBody>
          <a:bodyPr wrap="square" rtlCol="0">
            <a:spAutoFit/>
          </a:bodyPr>
          <a:lstStyle/>
          <a:p>
            <a:pPr algn="ctr"/>
            <a:r>
              <a:rPr lang="fr-BE" sz="1600" dirty="0" smtClean="0">
                <a:solidFill>
                  <a:srgbClr val="FF0000"/>
                </a:solidFill>
              </a:rPr>
              <a:t>Contenu d’un dossier de situation – page 4 (capture d’écran d’un plan terrier mentionnant la buse, la capture d’écran reprend le n° du plan et son endroit de classement)</a:t>
            </a:r>
            <a:endParaRPr lang="de-DE" sz="1600" dirty="0">
              <a:solidFill>
                <a:srgbClr val="FF0000"/>
              </a:solidFill>
            </a:endParaRPr>
          </a:p>
        </p:txBody>
      </p:sp>
    </p:spTree>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ZoneTexte 2"/>
          <p:cNvSpPr txBox="1"/>
          <p:nvPr/>
        </p:nvSpPr>
        <p:spPr>
          <a:xfrm>
            <a:off x="179512" y="260648"/>
            <a:ext cx="8784976" cy="584775"/>
          </a:xfrm>
          <a:prstGeom prst="rect">
            <a:avLst/>
          </a:prstGeom>
          <a:solidFill>
            <a:schemeClr val="bg1"/>
          </a:solidFill>
          <a:scene3d>
            <a:camera prst="orthographicFront"/>
            <a:lightRig rig="threePt" dir="t"/>
          </a:scene3d>
          <a:sp3d contourW="25400"/>
        </p:spPr>
        <p:txBody>
          <a:bodyPr wrap="square" rtlCol="0">
            <a:spAutoFit/>
          </a:bodyPr>
          <a:lstStyle/>
          <a:p>
            <a:pPr algn="ctr"/>
            <a:r>
              <a:rPr lang="fr-BE" sz="1600" dirty="0" smtClean="0">
                <a:solidFill>
                  <a:srgbClr val="FF0000"/>
                </a:solidFill>
              </a:rPr>
              <a:t>Contenu d’un dossier de situation – page 5 (capture d’écran d’un plan mentionnant les dimensions de la buse, la capture d’écran reprend le n° du plan et son endroit de classement)</a:t>
            </a:r>
            <a:endParaRPr lang="de-DE" sz="1600" dirty="0">
              <a:solidFill>
                <a:srgbClr val="FF0000"/>
              </a:solidFill>
            </a:endParaRPr>
          </a:p>
        </p:txBody>
      </p:sp>
    </p:spTree>
  </p:cSld>
  <p:clrMapOvr>
    <a:masterClrMapping/>
  </p:clrMapOvr>
  <p:transition spd="slow">
    <p:newsflash/>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rmAutofit/>
          </a:bodyPr>
          <a:lstStyle/>
          <a:p>
            <a:r>
              <a:rPr lang="fr-BE" sz="3200" dirty="0" smtClean="0"/>
              <a:t>B – Le recensement de l’OA dans le fichier </a:t>
            </a:r>
            <a:r>
              <a:rPr lang="fr-BE" sz="3200" dirty="0" err="1" smtClean="0"/>
              <a:t>excel</a:t>
            </a:r>
            <a:r>
              <a:rPr lang="fr-BE" sz="3200" dirty="0" smtClean="0"/>
              <a:t> dénommé « Liste des OA manquants</a:t>
            </a:r>
            <a:endParaRPr lang="de-DE" sz="3200" dirty="0"/>
          </a:p>
        </p:txBody>
      </p:sp>
    </p:spTree>
  </p:cSld>
  <p:clrMapOvr>
    <a:masterClrMapping/>
  </p:clrMapOvr>
  <p:transition spd="slow">
    <p:newsflash/>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11560" y="2420888"/>
            <a:ext cx="7851648" cy="1828800"/>
          </a:xfrm>
        </p:spPr>
        <p:txBody>
          <a:bodyPr>
            <a:normAutofit/>
          </a:bodyPr>
          <a:lstStyle/>
          <a:p>
            <a:pPr algn="ctr"/>
            <a:r>
              <a:rPr lang="fr-BE" sz="3600" dirty="0" smtClean="0"/>
              <a:t>Ce fichier permet de recenser les OA en attendant leur inspection et/ou leur incorporation dans la BDOA</a:t>
            </a:r>
            <a:endParaRPr lang="de-DE" sz="3600" dirty="0"/>
          </a:p>
        </p:txBody>
      </p:sp>
    </p:spTree>
  </p:cSld>
  <p:clrMapOvr>
    <a:masterClrMapping/>
  </p:clrMapOvr>
  <p:transition spd="slow">
    <p:split orient="ver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p:wheel/>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539552" y="3789040"/>
            <a:ext cx="7851648" cy="1828800"/>
          </a:xfrm>
        </p:spPr>
        <p:txBody>
          <a:bodyPr>
            <a:normAutofit fontScale="90000"/>
          </a:bodyPr>
          <a:lstStyle/>
          <a:p>
            <a:pPr algn="ctr"/>
            <a:r>
              <a:rPr lang="fr-BE" sz="3200" dirty="0" smtClean="0"/>
              <a:t>Après inspection et en fonction des critères édictés par la Commission Wallonne de gestion des OA, l’OA est soit recensé dans la BDOA, soit mis en stand-by (murs de soutènement,…) soit </a:t>
            </a:r>
            <a:r>
              <a:rPr lang="fr-BE" sz="3200" dirty="0" err="1" smtClean="0"/>
              <a:t>préssenti</a:t>
            </a:r>
            <a:r>
              <a:rPr lang="fr-BE" sz="3200" dirty="0" smtClean="0"/>
              <a:t> pour être intégré dans une nouvelle liste des curages</a:t>
            </a:r>
            <a:br>
              <a:rPr lang="fr-BE" sz="3200" dirty="0" smtClean="0"/>
            </a:br>
            <a:r>
              <a:rPr lang="fr-BE" sz="3200" dirty="0" smtClean="0"/>
              <a:t/>
            </a:r>
            <a:br>
              <a:rPr lang="fr-BE" sz="3200" dirty="0" smtClean="0"/>
            </a:br>
            <a:r>
              <a:rPr lang="fr-BE" sz="3200" dirty="0" smtClean="0"/>
              <a:t>Ci-après quelques OA non intégrés dans BDOA car ne répondant pas aux critères mais demeurant encore en stand-by pour différentes raisons.</a:t>
            </a:r>
            <a:endParaRPr lang="de-DE" sz="3200" dirty="0"/>
          </a:p>
        </p:txBody>
      </p:sp>
    </p:spTree>
  </p:cSld>
  <p:clrMapOvr>
    <a:masterClrMapping/>
  </p:clrMapOvr>
  <p:transition spd="slow">
    <p:strips dir="l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ZoneTexte 2"/>
          <p:cNvSpPr txBox="1"/>
          <p:nvPr/>
        </p:nvSpPr>
        <p:spPr>
          <a:xfrm>
            <a:off x="0" y="0"/>
            <a:ext cx="8964488" cy="369332"/>
          </a:xfrm>
          <a:prstGeom prst="rect">
            <a:avLst/>
          </a:prstGeom>
          <a:solidFill>
            <a:schemeClr val="bg1"/>
          </a:solidFill>
          <a:scene3d>
            <a:camera prst="orthographicFront"/>
            <a:lightRig rig="threePt" dir="t"/>
          </a:scene3d>
          <a:sp3d contourW="25400"/>
        </p:spPr>
        <p:txBody>
          <a:bodyPr wrap="square" rtlCol="0">
            <a:spAutoFit/>
          </a:bodyPr>
          <a:lstStyle/>
          <a:p>
            <a:pPr algn="ctr"/>
            <a:r>
              <a:rPr lang="fr-BE" dirty="0" smtClean="0">
                <a:solidFill>
                  <a:srgbClr val="FF0000"/>
                </a:solidFill>
              </a:rPr>
              <a:t>Hauteur d’accès réelle </a:t>
            </a:r>
            <a:r>
              <a:rPr lang="fr-BE" dirty="0" smtClean="0">
                <a:solidFill>
                  <a:srgbClr val="FF0000"/>
                </a:solidFill>
                <a:sym typeface="Wingdings" pitchFamily="2" charset="2"/>
              </a:rPr>
              <a:t> 80 cm</a:t>
            </a:r>
            <a:endParaRPr lang="de-DE" dirty="0">
              <a:solidFill>
                <a:srgbClr val="FF0000"/>
              </a:solidFill>
            </a:endParaRPr>
          </a:p>
        </p:txBody>
      </p:sp>
    </p:spTree>
  </p:cSld>
  <p:clrMapOvr>
    <a:masterClrMapping/>
  </p:clrMapOvr>
  <p:transition spd="slow">
    <p:strips/>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p:strips dir="r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p:strips dir="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rmAutofit/>
          </a:bodyPr>
          <a:lstStyle/>
          <a:p>
            <a:pPr marL="914400" indent="-914400" algn="ctr">
              <a:buFont typeface="+mj-lt"/>
              <a:buAutoNum type="alphaLcPeriod"/>
            </a:pPr>
            <a:r>
              <a:rPr lang="fr-BE" sz="4000" dirty="0" smtClean="0"/>
              <a:t>La </a:t>
            </a:r>
            <a:r>
              <a:rPr lang="fr-BE" sz="4000" dirty="0" err="1" smtClean="0"/>
              <a:t>Planothèque</a:t>
            </a:r>
            <a:r>
              <a:rPr lang="fr-BE" sz="4000" dirty="0" smtClean="0"/>
              <a:t> de DGO1-42</a:t>
            </a:r>
            <a:endParaRPr lang="de-DE" sz="4000" dirty="0"/>
          </a:p>
        </p:txBody>
      </p:sp>
    </p:spTree>
  </p:cSld>
  <p:clrMapOvr>
    <a:masterClrMapping/>
  </p:clrMapOvr>
  <p:transition spd="slow">
    <p:diamon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ZoneTexte 2"/>
          <p:cNvSpPr txBox="1"/>
          <p:nvPr/>
        </p:nvSpPr>
        <p:spPr>
          <a:xfrm>
            <a:off x="0" y="0"/>
            <a:ext cx="8964488" cy="369332"/>
          </a:xfrm>
          <a:prstGeom prst="rect">
            <a:avLst/>
          </a:prstGeom>
          <a:solidFill>
            <a:schemeClr val="bg1"/>
          </a:solidFill>
          <a:scene3d>
            <a:camera prst="orthographicFront"/>
            <a:lightRig rig="threePt" dir="t"/>
          </a:scene3d>
          <a:sp3d contourW="25400"/>
        </p:spPr>
        <p:txBody>
          <a:bodyPr wrap="square" rtlCol="0">
            <a:spAutoFit/>
          </a:bodyPr>
          <a:lstStyle/>
          <a:p>
            <a:pPr algn="ctr"/>
            <a:r>
              <a:rPr lang="fr-BE" dirty="0" smtClean="0">
                <a:solidFill>
                  <a:srgbClr val="FF0000"/>
                </a:solidFill>
              </a:rPr>
              <a:t>Dimension réelle de l’accès : 90cm x 90cm</a:t>
            </a:r>
            <a:endParaRPr lang="de-DE" dirty="0">
              <a:solidFill>
                <a:srgbClr val="FF0000"/>
              </a:solidFill>
            </a:endParaRPr>
          </a:p>
        </p:txBody>
      </p:sp>
    </p:spTree>
  </p:cSld>
  <p:clrMapOvr>
    <a:masterClrMapping/>
  </p:clrMapOvr>
  <p:transition spd="slow">
    <p:strips dir="l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p:push dir="d"/>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11560" y="4005064"/>
            <a:ext cx="7851648" cy="2561456"/>
          </a:xfrm>
        </p:spPr>
        <p:txBody>
          <a:bodyPr>
            <a:normAutofit fontScale="90000"/>
          </a:bodyPr>
          <a:lstStyle/>
          <a:p>
            <a:pPr algn="ctr"/>
            <a:r>
              <a:rPr lang="fr-BE" sz="2200" dirty="0" smtClean="0">
                <a:solidFill>
                  <a:schemeClr val="tx1"/>
                </a:solidFill>
              </a:rPr>
              <a:t>Depuis le début du recensement des OA manquants en février 2013, c’est pas moins de 100 nouveaux OA qui ont été ainsi recensés dans BDOA pour la D142, principalement des buses, pertuis et murs de soutènement</a:t>
            </a:r>
            <a:br>
              <a:rPr lang="fr-BE" sz="2200" dirty="0" smtClean="0">
                <a:solidFill>
                  <a:schemeClr val="tx1"/>
                </a:solidFill>
              </a:rPr>
            </a:br>
            <a:r>
              <a:rPr lang="fr-BE" sz="2200" dirty="0" smtClean="0">
                <a:solidFill>
                  <a:schemeClr val="tx1"/>
                </a:solidFill>
              </a:rPr>
              <a:t/>
            </a:r>
            <a:br>
              <a:rPr lang="fr-BE" sz="2200" dirty="0" smtClean="0">
                <a:solidFill>
                  <a:schemeClr val="tx1"/>
                </a:solidFill>
              </a:rPr>
            </a:br>
            <a:r>
              <a:rPr lang="fr-BE" sz="2200" dirty="0" smtClean="0">
                <a:solidFill>
                  <a:schemeClr val="tx1"/>
                </a:solidFill>
              </a:rPr>
              <a:t>La liste des OA manquants compte pas moins de 377 OA à visiter dont à mon avis moins de 25% sont susceptibles d’intéresser la BDOA eu égard aux critères de recensement.</a:t>
            </a:r>
            <a:br>
              <a:rPr lang="fr-BE" sz="2200" dirty="0" smtClean="0">
                <a:solidFill>
                  <a:schemeClr val="tx1"/>
                </a:solidFill>
              </a:rPr>
            </a:br>
            <a:r>
              <a:rPr lang="fr-BE" sz="2200" dirty="0" smtClean="0">
                <a:solidFill>
                  <a:schemeClr val="tx1"/>
                </a:solidFill>
              </a:rPr>
              <a:t/>
            </a:r>
            <a:br>
              <a:rPr lang="fr-BE" sz="2200" dirty="0" smtClean="0">
                <a:solidFill>
                  <a:schemeClr val="tx1"/>
                </a:solidFill>
              </a:rPr>
            </a:br>
            <a:r>
              <a:rPr lang="fr-BE" sz="2200" dirty="0" smtClean="0">
                <a:solidFill>
                  <a:schemeClr val="tx1"/>
                </a:solidFill>
              </a:rPr>
              <a:t>Je n’ai pas encore vérifié toutes les routes de la D142 mais lorsque ce travail sera terminé , ce sera au tour du </a:t>
            </a:r>
            <a:r>
              <a:rPr lang="fr-BE" sz="2200" dirty="0" err="1" smtClean="0">
                <a:solidFill>
                  <a:schemeClr val="tx1"/>
                </a:solidFill>
              </a:rPr>
              <a:t>RAVeL</a:t>
            </a:r>
            <a:r>
              <a:rPr lang="fr-BE" sz="2200" dirty="0" smtClean="0">
                <a:solidFill>
                  <a:schemeClr val="tx1"/>
                </a:solidFill>
              </a:rPr>
              <a:t> sur base des plans d’</a:t>
            </a:r>
            <a:r>
              <a:rPr lang="fr-BE" sz="2200" dirty="0" err="1" smtClean="0">
                <a:solidFill>
                  <a:schemeClr val="tx1"/>
                </a:solidFill>
              </a:rPr>
              <a:t>emphythéoses</a:t>
            </a:r>
            <a:r>
              <a:rPr lang="fr-BE" sz="2200" dirty="0" smtClean="0">
                <a:solidFill>
                  <a:schemeClr val="tx1"/>
                </a:solidFill>
              </a:rPr>
              <a:t> dont nous disposons et sur lesquels sont renseignés les ruisseaux , les aqueducs mais sans aucune mention de dimension.</a:t>
            </a:r>
            <a:br>
              <a:rPr lang="fr-BE" sz="2200" dirty="0" smtClean="0">
                <a:solidFill>
                  <a:schemeClr val="tx1"/>
                </a:solidFill>
              </a:rPr>
            </a:br>
            <a:r>
              <a:rPr lang="fr-BE" sz="2200" dirty="0" smtClean="0">
                <a:solidFill>
                  <a:schemeClr val="tx1"/>
                </a:solidFill>
              </a:rPr>
              <a:t/>
            </a:r>
            <a:br>
              <a:rPr lang="fr-BE" sz="2200" dirty="0" smtClean="0">
                <a:solidFill>
                  <a:schemeClr val="tx1"/>
                </a:solidFill>
              </a:rPr>
            </a:br>
            <a:r>
              <a:rPr lang="fr-BE" sz="2200" dirty="0" smtClean="0">
                <a:solidFill>
                  <a:schemeClr val="tx1"/>
                </a:solidFill>
              </a:rPr>
              <a:t>Quand l’OA a été recensé dans la BDOA, mon intervention s’arrête là.</a:t>
            </a:r>
            <a:br>
              <a:rPr lang="fr-BE" sz="2200" dirty="0" smtClean="0">
                <a:solidFill>
                  <a:schemeClr val="tx1"/>
                </a:solidFill>
              </a:rPr>
            </a:br>
            <a:r>
              <a:rPr lang="fr-BE" sz="2200" dirty="0" smtClean="0">
                <a:solidFill>
                  <a:schemeClr val="tx1"/>
                </a:solidFill>
              </a:rPr>
              <a:t/>
            </a:r>
            <a:br>
              <a:rPr lang="fr-BE" sz="2200" dirty="0" smtClean="0">
                <a:solidFill>
                  <a:schemeClr val="tx1"/>
                </a:solidFill>
              </a:rPr>
            </a:br>
            <a:r>
              <a:rPr lang="fr-BE" sz="2200" dirty="0" smtClean="0">
                <a:solidFill>
                  <a:schemeClr val="tx1"/>
                </a:solidFill>
              </a:rPr>
              <a:t>Bonne journée</a:t>
            </a:r>
            <a:br>
              <a:rPr lang="fr-BE" sz="2200" dirty="0" smtClean="0">
                <a:solidFill>
                  <a:schemeClr val="tx1"/>
                </a:solidFill>
              </a:rPr>
            </a:br>
            <a:r>
              <a:rPr lang="fr-BE" sz="2200" dirty="0" smtClean="0">
                <a:solidFill>
                  <a:schemeClr val="tx1"/>
                </a:solidFill>
              </a:rPr>
              <a:t/>
            </a:r>
            <a:br>
              <a:rPr lang="fr-BE" sz="2200" dirty="0" smtClean="0">
                <a:solidFill>
                  <a:schemeClr val="tx1"/>
                </a:solidFill>
              </a:rPr>
            </a:br>
            <a:r>
              <a:rPr lang="fr-BE" sz="3100" dirty="0" smtClean="0">
                <a:solidFill>
                  <a:schemeClr val="tx1"/>
                </a:solidFill>
              </a:rPr>
              <a:t>FIN</a:t>
            </a:r>
            <a:r>
              <a:rPr lang="fr-BE" sz="2800" dirty="0" smtClean="0"/>
              <a:t/>
            </a:r>
            <a:br>
              <a:rPr lang="fr-BE" sz="2800" dirty="0" smtClean="0"/>
            </a:br>
            <a:r>
              <a:rPr lang="fr-BE" sz="2800" dirty="0" smtClean="0"/>
              <a:t/>
            </a:r>
            <a:br>
              <a:rPr lang="fr-BE" sz="2800" dirty="0" smtClean="0"/>
            </a:br>
            <a:endParaRPr lang="de-DE" sz="2800" dirty="0"/>
          </a:p>
        </p:txBody>
      </p:sp>
    </p:spTree>
  </p:cSld>
  <p:clrMapOvr>
    <a:masterClrMapping/>
  </p:clrMapOvr>
  <p:transition spd="slow">
    <p:cover dir="l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755576" y="404664"/>
            <a:ext cx="6840760" cy="369332"/>
          </a:xfrm>
          <a:prstGeom prst="rect">
            <a:avLst/>
          </a:prstGeom>
          <a:noFill/>
        </p:spPr>
        <p:txBody>
          <a:bodyPr wrap="square" rtlCol="0">
            <a:spAutoFit/>
          </a:bodyPr>
          <a:lstStyle/>
          <a:p>
            <a:pPr algn="ctr"/>
            <a:r>
              <a:rPr lang="fr-BE" b="1" u="sng" dirty="0" smtClean="0">
                <a:solidFill>
                  <a:srgbClr val="FF0000"/>
                </a:solidFill>
              </a:rPr>
              <a:t>Sites </a:t>
            </a:r>
            <a:r>
              <a:rPr lang="fr-BE" b="1" u="sng" dirty="0" err="1" smtClean="0">
                <a:solidFill>
                  <a:srgbClr val="FF0000"/>
                </a:solidFill>
              </a:rPr>
              <a:t>utilsés</a:t>
            </a:r>
            <a:endParaRPr lang="de-DE" b="1" u="sng" dirty="0">
              <a:solidFill>
                <a:srgbClr val="FF0000"/>
              </a:solidFill>
            </a:endParaRPr>
          </a:p>
        </p:txBody>
      </p:sp>
      <p:sp>
        <p:nvSpPr>
          <p:cNvPr id="3" name="ZoneTexte 2"/>
          <p:cNvSpPr txBox="1"/>
          <p:nvPr/>
        </p:nvSpPr>
        <p:spPr>
          <a:xfrm>
            <a:off x="539552" y="1124744"/>
            <a:ext cx="7992888" cy="4247317"/>
          </a:xfrm>
          <a:prstGeom prst="rect">
            <a:avLst/>
          </a:prstGeom>
          <a:noFill/>
        </p:spPr>
        <p:txBody>
          <a:bodyPr wrap="square" rtlCol="0">
            <a:spAutoFit/>
          </a:bodyPr>
          <a:lstStyle/>
          <a:p>
            <a:r>
              <a:rPr lang="fr-BE" b="1" u="sng" dirty="0" err="1" smtClean="0"/>
              <a:t>Viewer</a:t>
            </a:r>
            <a:r>
              <a:rPr lang="fr-BE" b="1" u="sng" dirty="0" smtClean="0"/>
              <a:t> DGO4 (DGARNE)</a:t>
            </a:r>
            <a:endParaRPr lang="fr-BE" dirty="0" smtClean="0"/>
          </a:p>
          <a:p>
            <a:r>
              <a:rPr lang="fr-BE" smtClean="0">
                <a:solidFill>
                  <a:schemeClr val="accent1"/>
                </a:solidFill>
                <a:hlinkClick r:id="rId2"/>
              </a:rPr>
              <a:t>http://webgisdgarne.intra.spw.wallonie.be/CIGALE/viewer.htm?APPNAME=OGEAD&amp;APPMODE=VIEWER</a:t>
            </a:r>
            <a:endParaRPr lang="fr-BE" smtClean="0">
              <a:solidFill>
                <a:schemeClr val="accent1"/>
              </a:solidFill>
            </a:endParaRPr>
          </a:p>
          <a:p>
            <a:r>
              <a:rPr lang="fr-BE" b="1" u="sng" smtClean="0"/>
              <a:t>Site </a:t>
            </a:r>
            <a:r>
              <a:rPr lang="fr-BE" b="1" u="sng" dirty="0" err="1" smtClean="0"/>
              <a:t>viamichelin</a:t>
            </a:r>
            <a:endParaRPr lang="fr-BE" dirty="0" smtClean="0">
              <a:solidFill>
                <a:schemeClr val="accent1"/>
              </a:solidFill>
            </a:endParaRPr>
          </a:p>
          <a:p>
            <a:r>
              <a:rPr lang="fr-BE" dirty="0" smtClean="0">
                <a:solidFill>
                  <a:schemeClr val="accent1"/>
                </a:solidFill>
                <a:hlinkClick r:id="rId3"/>
              </a:rPr>
              <a:t>http://fr.viamichelin.be/</a:t>
            </a:r>
            <a:endParaRPr lang="fr-BE" dirty="0" smtClean="0">
              <a:solidFill>
                <a:schemeClr val="accent1"/>
              </a:solidFill>
            </a:endParaRPr>
          </a:p>
          <a:p>
            <a:r>
              <a:rPr lang="fr-BE" b="1" u="sng" dirty="0" smtClean="0"/>
              <a:t>Site de l’IGN</a:t>
            </a:r>
          </a:p>
          <a:p>
            <a:r>
              <a:rPr lang="fr-BE" dirty="0" smtClean="0">
                <a:solidFill>
                  <a:schemeClr val="accent1"/>
                </a:solidFill>
                <a:hlinkClick r:id="rId4"/>
              </a:rPr>
              <a:t>http://www.ngi.be/FR/FR0.shtm</a:t>
            </a:r>
            <a:endParaRPr lang="fr-BE" dirty="0" smtClean="0">
              <a:solidFill>
                <a:schemeClr val="accent1"/>
              </a:solidFill>
            </a:endParaRPr>
          </a:p>
          <a:p>
            <a:r>
              <a:rPr lang="fr-BE" b="1" u="sng" dirty="0" smtClean="0"/>
              <a:t>Les planches cadastrales (nécessite DJVU sur le PC)</a:t>
            </a:r>
          </a:p>
          <a:p>
            <a:r>
              <a:rPr lang="fr-BE" dirty="0" smtClean="0">
                <a:solidFill>
                  <a:schemeClr val="accent1"/>
                </a:solidFill>
                <a:hlinkClick r:id="rId5"/>
              </a:rPr>
              <a:t>http://intra.mrw.wallonie.be/dgatlp/cadastre/default.asp</a:t>
            </a:r>
            <a:endParaRPr lang="fr-BE" dirty="0" smtClean="0">
              <a:solidFill>
                <a:schemeClr val="accent1"/>
              </a:solidFill>
            </a:endParaRPr>
          </a:p>
          <a:p>
            <a:endParaRPr lang="fr-BE" dirty="0" smtClean="0">
              <a:solidFill>
                <a:schemeClr val="accent1"/>
              </a:solidFill>
            </a:endParaRPr>
          </a:p>
          <a:p>
            <a:endParaRPr lang="fr-BE" dirty="0" smtClean="0"/>
          </a:p>
          <a:p>
            <a:endParaRPr lang="fr-BE" dirty="0" smtClean="0"/>
          </a:p>
          <a:p>
            <a:endParaRPr lang="fr-BE" dirty="0" smtClean="0"/>
          </a:p>
          <a:p>
            <a:endParaRPr lang="fr-BE" dirty="0" smtClean="0"/>
          </a:p>
          <a:p>
            <a:endParaRPr lang="de-DE" dirty="0"/>
          </a:p>
        </p:txBody>
      </p:sp>
    </p:spTree>
  </p:cSld>
  <p:clrMapOvr>
    <a:masterClrMapping/>
  </p:clrMapOvr>
  <p:transition spd="slow">
    <p:newsflash/>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ZoneTexte 2"/>
          <p:cNvSpPr txBox="1"/>
          <p:nvPr/>
        </p:nvSpPr>
        <p:spPr>
          <a:xfrm>
            <a:off x="971600" y="5661248"/>
            <a:ext cx="7488832" cy="923330"/>
          </a:xfrm>
          <a:prstGeom prst="rect">
            <a:avLst/>
          </a:prstGeom>
          <a:solidFill>
            <a:schemeClr val="bg1"/>
          </a:solidFill>
        </p:spPr>
        <p:txBody>
          <a:bodyPr wrap="square" rtlCol="0">
            <a:spAutoFit/>
          </a:bodyPr>
          <a:lstStyle/>
          <a:p>
            <a:r>
              <a:rPr lang="fr-BE" dirty="0" smtClean="0">
                <a:solidFill>
                  <a:srgbClr val="FF0000"/>
                </a:solidFill>
              </a:rPr>
              <a:t>Recherche dans les métadonnées des plans avec des mots clés comme ruisseau, buse, aqueducs, passage, pertuis, caniveaux,…pour retrouver la trace de plans contenant des OA susceptibles de nous intéresser</a:t>
            </a:r>
            <a:endParaRPr lang="de-DE" dirty="0">
              <a:solidFill>
                <a:srgbClr val="FF0000"/>
              </a:solidFill>
            </a:endParaRPr>
          </a:p>
        </p:txBody>
      </p:sp>
    </p:spTree>
  </p:cSld>
  <p:clrMapOvr>
    <a:masterClrMapping/>
  </p:clrMapOvr>
  <p:transition spd="slow">
    <p:checke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533400" y="1371600"/>
            <a:ext cx="7851648" cy="4217640"/>
          </a:xfrm>
        </p:spPr>
        <p:txBody>
          <a:bodyPr>
            <a:normAutofit/>
          </a:bodyPr>
          <a:lstStyle/>
          <a:p>
            <a:pPr marL="742950" indent="-742950" algn="ctr"/>
            <a:r>
              <a:rPr lang="fr-BE" sz="4000" dirty="0" smtClean="0"/>
              <a:t>b.   Les plans scannés</a:t>
            </a:r>
            <a:br>
              <a:rPr lang="fr-BE" sz="4000" dirty="0" smtClean="0"/>
            </a:br>
            <a:r>
              <a:rPr lang="fr-BE" sz="4000" dirty="0" smtClean="0"/>
              <a:t/>
            </a:r>
            <a:br>
              <a:rPr lang="fr-BE" sz="4000" dirty="0" smtClean="0"/>
            </a:br>
            <a:r>
              <a:rPr lang="fr-BE" sz="4000" dirty="0" smtClean="0"/>
              <a:t> soit après la recherche effectuée dans la </a:t>
            </a:r>
            <a:r>
              <a:rPr lang="fr-BE" sz="4000" dirty="0" err="1" smtClean="0"/>
              <a:t>Planothèque</a:t>
            </a:r>
            <a:r>
              <a:rPr lang="fr-BE" sz="4000" dirty="0" smtClean="0"/>
              <a:t> soit lors de la liaison du plan scanné avec les métadonnées de la </a:t>
            </a:r>
            <a:r>
              <a:rPr lang="fr-BE" sz="4000" dirty="0" err="1" smtClean="0"/>
              <a:t>Planothèque</a:t>
            </a:r>
            <a:endParaRPr lang="de-DE" sz="4000" dirty="0"/>
          </a:p>
        </p:txBody>
      </p:sp>
    </p:spTree>
  </p:cSld>
  <p:clrMapOvr>
    <a:masterClrMapping/>
  </p:clrMapOvr>
  <p:transition spd="slow">
    <p:blinds/>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304800" y="-228600"/>
            <a:ext cx="9448800" cy="7086600"/>
          </a:xfrm>
          <a:prstGeom prst="rect">
            <a:avLst/>
          </a:prstGeom>
          <a:noFill/>
          <a:ln w="9525">
            <a:noFill/>
            <a:miter lim="800000"/>
            <a:headEnd/>
            <a:tailEnd/>
          </a:ln>
        </p:spPr>
      </p:pic>
      <p:sp>
        <p:nvSpPr>
          <p:cNvPr id="3" name="ZoneTexte 2"/>
          <p:cNvSpPr txBox="1"/>
          <p:nvPr/>
        </p:nvSpPr>
        <p:spPr>
          <a:xfrm>
            <a:off x="251520" y="980728"/>
            <a:ext cx="3528392" cy="1384995"/>
          </a:xfrm>
          <a:prstGeom prst="rect">
            <a:avLst/>
          </a:prstGeom>
          <a:noFill/>
          <a:effectLst/>
        </p:spPr>
        <p:txBody>
          <a:bodyPr wrap="square" rtlCol="0">
            <a:spAutoFit/>
          </a:bodyPr>
          <a:lstStyle/>
          <a:p>
            <a:r>
              <a:rPr lang="fr-BE" sz="1400" b="1" dirty="0" smtClean="0">
                <a:solidFill>
                  <a:srgbClr val="FFFF00"/>
                </a:solidFill>
              </a:rPr>
              <a:t>On recherche dans les plans scannés (essentiellement sur les plans terriers, les autres plans étant en général des profils en long ou en travers) toute mention ou figuration de buses, pertuis, caniveaux,…</a:t>
            </a:r>
            <a:endParaRPr lang="de-DE" sz="1400" b="1" dirty="0">
              <a:solidFill>
                <a:srgbClr val="FFFF00"/>
              </a:solidFill>
            </a:endParaRPr>
          </a:p>
        </p:txBody>
      </p:sp>
      <p:cxnSp>
        <p:nvCxnSpPr>
          <p:cNvPr id="5" name="Connecteur droit avec flèche 4"/>
          <p:cNvCxnSpPr/>
          <p:nvPr/>
        </p:nvCxnSpPr>
        <p:spPr>
          <a:xfrm>
            <a:off x="2123728" y="2132856"/>
            <a:ext cx="1368152" cy="1080120"/>
          </a:xfrm>
          <a:prstGeom prst="straightConnector1">
            <a:avLst/>
          </a:prstGeom>
          <a:ln w="34925">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dissolv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pPr algn="ctr"/>
            <a:r>
              <a:rPr lang="fr-BE" dirty="0" smtClean="0"/>
              <a:t>C. Le </a:t>
            </a:r>
            <a:r>
              <a:rPr lang="fr-BE" dirty="0" err="1" smtClean="0"/>
              <a:t>viewer</a:t>
            </a:r>
            <a:r>
              <a:rPr lang="fr-BE" dirty="0" smtClean="0"/>
              <a:t> CIGALE de la DGARNE</a:t>
            </a:r>
            <a:endParaRPr lang="de-DE" dirty="0"/>
          </a:p>
        </p:txBody>
      </p:sp>
    </p:spTree>
  </p:cSld>
  <p:clrMapOvr>
    <a:masterClrMapping/>
  </p:clrMapOvr>
  <p:transition spd="slow">
    <p:wedg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ZoneTexte 2"/>
          <p:cNvSpPr txBox="1"/>
          <p:nvPr/>
        </p:nvSpPr>
        <p:spPr>
          <a:xfrm>
            <a:off x="2195736" y="1556792"/>
            <a:ext cx="6948264" cy="738664"/>
          </a:xfrm>
          <a:prstGeom prst="rect">
            <a:avLst/>
          </a:prstGeom>
          <a:solidFill>
            <a:schemeClr val="bg1"/>
          </a:solidFill>
          <a:scene3d>
            <a:camera prst="orthographicFront"/>
            <a:lightRig rig="threePt" dir="t"/>
          </a:scene3d>
          <a:sp3d contourW="38100"/>
        </p:spPr>
        <p:txBody>
          <a:bodyPr wrap="square" rtlCol="0">
            <a:spAutoFit/>
          </a:bodyPr>
          <a:lstStyle/>
          <a:p>
            <a:pPr algn="ctr"/>
            <a:r>
              <a:rPr lang="fr-BE" sz="1400" b="1" dirty="0" smtClean="0">
                <a:solidFill>
                  <a:srgbClr val="FF0000"/>
                </a:solidFill>
              </a:rPr>
              <a:t>Que ce soit pour aider mes collègues de la cellule OA à retrouver l’OA ou pour situer le futur OA dans la BDOA, le point en </a:t>
            </a:r>
            <a:r>
              <a:rPr lang="fr-BE" sz="1400" b="1" dirty="0" err="1" smtClean="0">
                <a:solidFill>
                  <a:srgbClr val="FF0000"/>
                </a:solidFill>
              </a:rPr>
              <a:t>lambert</a:t>
            </a:r>
            <a:r>
              <a:rPr lang="fr-BE" sz="1400" b="1" dirty="0" smtClean="0">
                <a:solidFill>
                  <a:srgbClr val="FF0000"/>
                </a:solidFill>
              </a:rPr>
              <a:t> 72 ainsi que la fonctionnalité de mesurage du </a:t>
            </a:r>
            <a:r>
              <a:rPr lang="fr-BE" sz="1400" b="1" dirty="0" err="1" smtClean="0">
                <a:solidFill>
                  <a:srgbClr val="FF0000"/>
                </a:solidFill>
              </a:rPr>
              <a:t>viewer</a:t>
            </a:r>
            <a:r>
              <a:rPr lang="fr-BE" sz="1400" b="1" dirty="0" smtClean="0">
                <a:solidFill>
                  <a:srgbClr val="FF0000"/>
                </a:solidFill>
              </a:rPr>
              <a:t> sont très utiles, ici le point en </a:t>
            </a:r>
            <a:r>
              <a:rPr lang="fr-BE" sz="1400" b="1" dirty="0" err="1" smtClean="0">
                <a:solidFill>
                  <a:srgbClr val="FF0000"/>
                </a:solidFill>
              </a:rPr>
              <a:t>lambert</a:t>
            </a:r>
            <a:r>
              <a:rPr lang="fr-BE" sz="1400" b="1" dirty="0" smtClean="0">
                <a:solidFill>
                  <a:srgbClr val="FF0000"/>
                </a:solidFill>
              </a:rPr>
              <a:t> 72</a:t>
            </a:r>
            <a:endParaRPr lang="de-DE" sz="1400" b="1" dirty="0">
              <a:solidFill>
                <a:srgbClr val="FF0000"/>
              </a:solidFill>
            </a:endParaRPr>
          </a:p>
        </p:txBody>
      </p:sp>
    </p:spTree>
  </p:cSld>
  <p:clrMapOvr>
    <a:masterClrMapping/>
  </p:clrMapOvr>
  <p:transition spd="slow">
    <p:strips dir="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ZoneTexte 4"/>
          <p:cNvSpPr txBox="1"/>
          <p:nvPr/>
        </p:nvSpPr>
        <p:spPr>
          <a:xfrm>
            <a:off x="2411760" y="4221088"/>
            <a:ext cx="4176464" cy="954107"/>
          </a:xfrm>
          <a:prstGeom prst="rect">
            <a:avLst/>
          </a:prstGeom>
          <a:solidFill>
            <a:schemeClr val="bg1"/>
          </a:solidFill>
          <a:scene3d>
            <a:camera prst="orthographicFront"/>
            <a:lightRig rig="threePt" dir="t"/>
          </a:scene3d>
          <a:sp3d contourW="31750"/>
        </p:spPr>
        <p:txBody>
          <a:bodyPr wrap="square" rtlCol="0">
            <a:spAutoFit/>
          </a:bodyPr>
          <a:lstStyle/>
          <a:p>
            <a:r>
              <a:rPr lang="fr-BE" sz="1400" b="1" dirty="0" smtClean="0">
                <a:solidFill>
                  <a:srgbClr val="FF0000"/>
                </a:solidFill>
              </a:rPr>
              <a:t>Ici, l’outil pour mesurer les distances permet de savoir que le passage du ruisseau et donc de l’éventuelle buse se situe à +/- 740 mètres de la BK 12,000, soit à la BK 12,740</a:t>
            </a:r>
            <a:endParaRPr lang="de-DE" sz="1400" b="1" dirty="0">
              <a:solidFill>
                <a:srgbClr val="FF0000"/>
              </a:solidFill>
            </a:endParaRPr>
          </a:p>
        </p:txBody>
      </p:sp>
    </p:spTree>
  </p:cSld>
  <p:clrMapOvr>
    <a:masterClrMapping/>
  </p:clrMapOvr>
  <p:transition spd="slow">
    <p:plus/>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ébit">
  <a:themeElements>
    <a:clrScheme name="Débit">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Débit">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Débit">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17</TotalTime>
  <Words>618</Words>
  <Application>Microsoft Office PowerPoint</Application>
  <PresentationFormat>Affichage à l'écran (4:3)</PresentationFormat>
  <Paragraphs>47</Paragraphs>
  <Slides>33</Slides>
  <Notes>1</Notes>
  <HiddenSlides>0</HiddenSlides>
  <MMClips>0</MMClips>
  <ScaleCrop>false</ScaleCrop>
  <HeadingPairs>
    <vt:vector size="4" baseType="variant">
      <vt:variant>
        <vt:lpstr>Thème</vt:lpstr>
      </vt:variant>
      <vt:variant>
        <vt:i4>1</vt:i4>
      </vt:variant>
      <vt:variant>
        <vt:lpstr>Titres des diapositives</vt:lpstr>
      </vt:variant>
      <vt:variant>
        <vt:i4>33</vt:i4>
      </vt:variant>
    </vt:vector>
  </HeadingPairs>
  <TitlesOfParts>
    <vt:vector size="34" baseType="lpstr">
      <vt:lpstr>Débit</vt:lpstr>
      <vt:lpstr>Recherche des Ouvrages d’Art manquants</vt:lpstr>
      <vt:lpstr>Les sources de données</vt:lpstr>
      <vt:lpstr>La Planothèque de DGO1-42</vt:lpstr>
      <vt:lpstr>Diapositive 4</vt:lpstr>
      <vt:lpstr>b.   Les plans scannés   soit après la recherche effectuée dans la Planothèque soit lors de la liaison du plan scanné avec les métadonnées de la Planothèque</vt:lpstr>
      <vt:lpstr>Diapositive 6</vt:lpstr>
      <vt:lpstr>C. Le viewer CIGALE de la DGARNE</vt:lpstr>
      <vt:lpstr>Diapositive 8</vt:lpstr>
      <vt:lpstr>Diapositive 9</vt:lpstr>
      <vt:lpstr>D – Google street view et google earth</vt:lpstr>
      <vt:lpstr>Diapositive 11</vt:lpstr>
      <vt:lpstr>Diapositive 12</vt:lpstr>
      <vt:lpstr>E – la connaissance du terrain du personnel de D142</vt:lpstr>
      <vt:lpstr>Toujours aux aguets, toute information relative à un OA est mémorisée et recensée en attendant de pouvoir être exploitée. </vt:lpstr>
      <vt:lpstr>2 – Le recensement des OA </vt:lpstr>
      <vt:lpstr>A – Le dossier de situation</vt:lpstr>
      <vt:lpstr>A l’aide de word, un document pdf est créé avec des captures d’écran de toutes les infos importantes sur l’OA à inspecter, notamment :  une capture d’écran du viewer CIGALE avec le point X-Y en lambert 72  une capture d’écran de google street view avec double volet   si plans disponibles, une ou deux captures d’écran des plans de l’OA (cet extrait permettra de situer l’OA, de voir quel type d’OA on recherche, de connaître ses dimensions,…   d’autres captures d’écran jugées intéressantes pour le recensement et/ou l’inspection</vt:lpstr>
      <vt:lpstr>Diapositive 18</vt:lpstr>
      <vt:lpstr>Diapositive 19</vt:lpstr>
      <vt:lpstr>Diapositive 20</vt:lpstr>
      <vt:lpstr>Diapositive 21</vt:lpstr>
      <vt:lpstr>Diapositive 22</vt:lpstr>
      <vt:lpstr>B – Le recensement de l’OA dans le fichier excel dénommé « Liste des OA manquants</vt:lpstr>
      <vt:lpstr>Ce fichier permet de recenser les OA en attendant leur inspection et/ou leur incorporation dans la BDOA</vt:lpstr>
      <vt:lpstr>Diapositive 25</vt:lpstr>
      <vt:lpstr>Après inspection et en fonction des critères édictés par la Commission Wallonne de gestion des OA, l’OA est soit recensé dans la BDOA, soit mis en stand-by (murs de soutènement,…) soit préssenti pour être intégré dans une nouvelle liste des curages  Ci-après quelques OA non intégrés dans BDOA car ne répondant pas aux critères mais demeurant encore en stand-by pour différentes raisons.</vt:lpstr>
      <vt:lpstr>Diapositive 27</vt:lpstr>
      <vt:lpstr>Diapositive 28</vt:lpstr>
      <vt:lpstr>Diapositive 29</vt:lpstr>
      <vt:lpstr>Diapositive 30</vt:lpstr>
      <vt:lpstr>Diapositive 31</vt:lpstr>
      <vt:lpstr>Depuis le début du recensement des OA manquants en février 2013, c’est pas moins de 100 nouveaux OA qui ont été ainsi recensés dans BDOA pour la D142, principalement des buses, pertuis et murs de soutènement  La liste des OA manquants compte pas moins de 377 OA à visiter dont à mon avis moins de 25% sont susceptibles d’intéresser la BDOA eu égard aux critères de recensement.  Je n’ai pas encore vérifié toutes les routes de la D142 mais lorsque ce travail sera terminé , ce sera au tour du RAVeL sur base des plans d’emphythéoses dont nous disposons et sur lesquels sont renseignés les ruisseaux , les aqueducs mais sans aucune mention de dimension.  Quand l’OA a été recensé dans la BDOA, mon intervention s’arrête là.  Bonne journée  FIN  </vt:lpstr>
      <vt:lpstr>Diapositive 33</vt:lpstr>
    </vt:vector>
  </TitlesOfParts>
  <Company>Service Public de Wallonie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3804</dc:creator>
  <cp:lastModifiedBy>Eric DONDONNE</cp:lastModifiedBy>
  <cp:revision>105</cp:revision>
  <dcterms:created xsi:type="dcterms:W3CDTF">2014-09-05T18:51:17Z</dcterms:created>
  <dcterms:modified xsi:type="dcterms:W3CDTF">2014-10-08T14:16:42Z</dcterms:modified>
</cp:coreProperties>
</file>